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234322" y="6238832"/>
            <a:ext cx="337770" cy="41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64028" y="6346057"/>
            <a:ext cx="2833489" cy="161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47331" y="1284168"/>
            <a:ext cx="4097337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4028" y="6346057"/>
            <a:ext cx="2833489" cy="1617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234322" y="6238832"/>
            <a:ext cx="337770" cy="4179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0591" y="465014"/>
            <a:ext cx="7290816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696" y="1463071"/>
            <a:ext cx="10266607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2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4322" y="6238832"/>
            <a:ext cx="337770" cy="41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4028" y="6346057"/>
            <a:ext cx="2833489" cy="161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9380" rIns="0" bIns="0" rtlCol="0" vert="horz">
            <a:spAutoFit/>
          </a:bodyPr>
          <a:lstStyle/>
          <a:p>
            <a:pPr marL="158115" marR="5080" indent="-146050">
              <a:lnSpc>
                <a:spcPts val="6450"/>
              </a:lnSpc>
              <a:spcBef>
                <a:spcPts val="940"/>
              </a:spcBef>
            </a:pPr>
            <a:r>
              <a:rPr dirty="0" spc="-114"/>
              <a:t>E&amp;LS </a:t>
            </a:r>
            <a:r>
              <a:rPr dirty="0" spc="-85"/>
              <a:t>Storage</a:t>
            </a:r>
            <a:r>
              <a:rPr dirty="0" spc="-675"/>
              <a:t> </a:t>
            </a:r>
            <a:r>
              <a:rPr dirty="0" spc="-160"/>
              <a:t>Track  </a:t>
            </a:r>
            <a:r>
              <a:rPr dirty="0" spc="-70"/>
              <a:t>Final</a:t>
            </a:r>
            <a:r>
              <a:rPr dirty="0" spc="-420"/>
              <a:t> </a:t>
            </a:r>
            <a:r>
              <a:rPr dirty="0" spc="-15"/>
              <a:t>Presentation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10056" y="4290614"/>
            <a:ext cx="2769870" cy="159512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 marL="12700" marR="5080" indent="-1270">
              <a:lnSpc>
                <a:spcPts val="3000"/>
              </a:lnSpc>
              <a:spcBef>
                <a:spcPts val="500"/>
              </a:spcBef>
            </a:pPr>
            <a:r>
              <a:rPr dirty="0" sz="2800" spc="35" i="1">
                <a:latin typeface="Calibri"/>
                <a:cs typeface="Calibri"/>
              </a:rPr>
              <a:t>Alex </a:t>
            </a:r>
            <a:r>
              <a:rPr dirty="0" sz="2800" spc="120" i="1">
                <a:latin typeface="Calibri"/>
                <a:cs typeface="Calibri"/>
              </a:rPr>
              <a:t>Christmas  </a:t>
            </a:r>
            <a:r>
              <a:rPr dirty="0" sz="2800" spc="140" i="1">
                <a:latin typeface="Calibri"/>
                <a:cs typeface="Calibri"/>
              </a:rPr>
              <a:t>Brendan</a:t>
            </a:r>
            <a:r>
              <a:rPr dirty="0" sz="2800" spc="15" i="1">
                <a:latin typeface="Calibri"/>
                <a:cs typeface="Calibri"/>
              </a:rPr>
              <a:t> </a:t>
            </a:r>
            <a:r>
              <a:rPr dirty="0" sz="2800" spc="130" i="1">
                <a:latin typeface="Calibri"/>
                <a:cs typeface="Calibri"/>
              </a:rPr>
              <a:t>Gardner  </a:t>
            </a:r>
            <a:r>
              <a:rPr dirty="0" sz="2800" spc="65" i="1">
                <a:latin typeface="Calibri"/>
                <a:cs typeface="Calibri"/>
              </a:rPr>
              <a:t>Max </a:t>
            </a:r>
            <a:r>
              <a:rPr dirty="0" sz="2800" spc="70" i="1">
                <a:latin typeface="Calibri"/>
                <a:cs typeface="Calibri"/>
              </a:rPr>
              <a:t>Maloney  </a:t>
            </a:r>
            <a:r>
              <a:rPr dirty="0" sz="2800" spc="40" i="1">
                <a:latin typeface="Calibri"/>
                <a:cs typeface="Calibri"/>
              </a:rPr>
              <a:t>Jack</a:t>
            </a:r>
            <a:r>
              <a:rPr dirty="0" sz="2800" spc="75" i="1">
                <a:latin typeface="Calibri"/>
                <a:cs typeface="Calibri"/>
              </a:rPr>
              <a:t> </a:t>
            </a:r>
            <a:r>
              <a:rPr dirty="0" sz="2800" spc="110" i="1">
                <a:latin typeface="Calibri"/>
                <a:cs typeface="Calibri"/>
              </a:rPr>
              <a:t>Seilsopour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0486" y="2548071"/>
            <a:ext cx="3243813" cy="118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45000" y="2535371"/>
            <a:ext cx="3302000" cy="1206500"/>
          </a:xfrm>
          <a:custGeom>
            <a:avLst/>
            <a:gdLst/>
            <a:ahLst/>
            <a:cxnLst/>
            <a:rect l="l" t="t" r="r" b="b"/>
            <a:pathLst>
              <a:path w="3302000" h="1206500">
                <a:moveTo>
                  <a:pt x="0" y="0"/>
                </a:moveTo>
                <a:lnTo>
                  <a:pt x="3301999" y="0"/>
                </a:lnTo>
                <a:lnTo>
                  <a:pt x="3301999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7363" y="2548074"/>
            <a:ext cx="2597212" cy="1181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67436" y="2853775"/>
            <a:ext cx="2775987" cy="569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52006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5"/>
              <a:t>Conceptual</a:t>
            </a:r>
            <a:r>
              <a:rPr dirty="0" sz="4400" spc="-345"/>
              <a:t> </a:t>
            </a:r>
            <a:r>
              <a:rPr dirty="0" sz="4400" spc="-175"/>
              <a:t>Design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9374" y="1854138"/>
            <a:ext cx="4007485" cy="296354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79095" marR="5080" indent="-366395">
              <a:lnSpc>
                <a:spcPct val="90000"/>
              </a:lnSpc>
              <a:spcBef>
                <a:spcPts val="434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85">
                <a:latin typeface="Calibri"/>
                <a:cs typeface="Calibri"/>
              </a:rPr>
              <a:t>Three </a:t>
            </a:r>
            <a:r>
              <a:rPr dirty="0" sz="2800" spc="195">
                <a:latin typeface="Calibri"/>
                <a:cs typeface="Calibri"/>
              </a:rPr>
              <a:t>areas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150">
                <a:latin typeface="Calibri"/>
                <a:cs typeface="Calibri"/>
              </a:rPr>
              <a:t>identiﬁed  </a:t>
            </a:r>
            <a:r>
              <a:rPr dirty="0" sz="2800" spc="155">
                <a:latin typeface="Calibri"/>
                <a:cs typeface="Calibri"/>
              </a:rPr>
              <a:t>for </a:t>
            </a:r>
            <a:r>
              <a:rPr dirty="0" sz="2800" spc="195">
                <a:latin typeface="Calibri"/>
                <a:cs typeface="Calibri"/>
              </a:rPr>
              <a:t>new </a:t>
            </a:r>
            <a:r>
              <a:rPr dirty="0" sz="2800" spc="150">
                <a:latin typeface="Calibri"/>
                <a:cs typeface="Calibri"/>
              </a:rPr>
              <a:t>track  </a:t>
            </a:r>
            <a:r>
              <a:rPr dirty="0" sz="2800" spc="165">
                <a:latin typeface="Calibri"/>
                <a:cs typeface="Calibri"/>
              </a:rPr>
              <a:t>construction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57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160">
                <a:latin typeface="Calibri"/>
                <a:cs typeface="Calibri"/>
              </a:rPr>
              <a:t>Two </a:t>
            </a:r>
            <a:r>
              <a:rPr dirty="0" sz="2400" spc="120">
                <a:latin typeface="Calibri"/>
                <a:cs typeface="Calibri"/>
              </a:rPr>
              <a:t>alternatives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160">
                <a:latin typeface="Calibri"/>
                <a:cs typeface="Calibri"/>
              </a:rPr>
              <a:t>each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○"/>
            </a:pPr>
            <a:endParaRPr sz="4100">
              <a:latin typeface="Times New Roman"/>
              <a:cs typeface="Times New Roman"/>
            </a:endParaRPr>
          </a:p>
          <a:p>
            <a:pPr marL="379095" indent="-366395">
              <a:lnSpc>
                <a:spcPts val="3204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80">
                <a:latin typeface="Calibri"/>
                <a:cs typeface="Calibri"/>
              </a:rPr>
              <a:t>1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130">
                <a:latin typeface="Calibri"/>
                <a:cs typeface="Calibri"/>
              </a:rPr>
              <a:t>Whole-Site</a:t>
            </a:r>
            <a:endParaRPr sz="2800">
              <a:latin typeface="Calibri"/>
              <a:cs typeface="Calibri"/>
            </a:endParaRPr>
          </a:p>
          <a:p>
            <a:pPr marL="379095">
              <a:lnSpc>
                <a:spcPts val="3204"/>
              </a:lnSpc>
            </a:pPr>
            <a:r>
              <a:rPr dirty="0" sz="2800" spc="170">
                <a:latin typeface="Calibri"/>
                <a:cs typeface="Calibri"/>
              </a:rPr>
              <a:t>Clean-Sheet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210">
                <a:latin typeface="Calibri"/>
                <a:cs typeface="Calibri"/>
              </a:rPr>
              <a:t>Design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2400" y="1181990"/>
            <a:ext cx="4797731" cy="5210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97637" y="1177227"/>
            <a:ext cx="4807585" cy="5220335"/>
          </a:xfrm>
          <a:custGeom>
            <a:avLst/>
            <a:gdLst/>
            <a:ahLst/>
            <a:cxnLst/>
            <a:rect l="l" t="t" r="r" b="b"/>
            <a:pathLst>
              <a:path w="4807584" h="5220335">
                <a:moveTo>
                  <a:pt x="0" y="0"/>
                </a:moveTo>
                <a:lnTo>
                  <a:pt x="4807256" y="0"/>
                </a:lnTo>
                <a:lnTo>
                  <a:pt x="4807256" y="5220048"/>
                </a:lnTo>
                <a:lnTo>
                  <a:pt x="0" y="522004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971740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5"/>
              <a:t>Conceptual</a:t>
            </a:r>
            <a:r>
              <a:rPr dirty="0" sz="4400" spc="-280"/>
              <a:t> </a:t>
            </a:r>
            <a:r>
              <a:rPr dirty="0" sz="4400" spc="-175"/>
              <a:t>Design</a:t>
            </a:r>
            <a:r>
              <a:rPr dirty="0" sz="4400" spc="-275"/>
              <a:t> </a:t>
            </a:r>
            <a:r>
              <a:rPr dirty="0" sz="4400" spc="90"/>
              <a:t>-</a:t>
            </a:r>
            <a:r>
              <a:rPr dirty="0" sz="4400" spc="-285"/>
              <a:t> </a:t>
            </a:r>
            <a:r>
              <a:rPr dirty="0" sz="4400" spc="-85"/>
              <a:t>Phases</a:t>
            </a:r>
            <a:r>
              <a:rPr dirty="0" sz="4400" spc="-280"/>
              <a:t> </a:t>
            </a:r>
            <a:r>
              <a:rPr dirty="0" sz="4400" spc="-60"/>
              <a:t>1,</a:t>
            </a:r>
            <a:r>
              <a:rPr dirty="0" sz="4400" spc="-285"/>
              <a:t> </a:t>
            </a:r>
            <a:r>
              <a:rPr dirty="0" sz="4400" spc="-300"/>
              <a:t>2</a:t>
            </a:r>
            <a:r>
              <a:rPr dirty="0" sz="4400" spc="-280"/>
              <a:t> </a:t>
            </a:r>
            <a:r>
              <a:rPr dirty="0" sz="4400" spc="20"/>
              <a:t>&amp;</a:t>
            </a:r>
            <a:r>
              <a:rPr dirty="0" sz="4400" spc="-280"/>
              <a:t> </a:t>
            </a:r>
            <a:r>
              <a:rPr dirty="0" sz="4400" spc="-300"/>
              <a:t>3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75825" y="1461949"/>
            <a:ext cx="4260575" cy="451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9475" y="1455599"/>
            <a:ext cx="4273550" cy="4529455"/>
          </a:xfrm>
          <a:custGeom>
            <a:avLst/>
            <a:gdLst/>
            <a:ahLst/>
            <a:cxnLst/>
            <a:rect l="l" t="t" r="r" b="b"/>
            <a:pathLst>
              <a:path w="4273550" h="4529455">
                <a:moveTo>
                  <a:pt x="0" y="0"/>
                </a:moveTo>
                <a:lnTo>
                  <a:pt x="4273275" y="0"/>
                </a:lnTo>
                <a:lnTo>
                  <a:pt x="4273275" y="4528900"/>
                </a:lnTo>
                <a:lnTo>
                  <a:pt x="0" y="45289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08675" y="1461949"/>
            <a:ext cx="3054035" cy="451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02324" y="1455599"/>
            <a:ext cx="3067050" cy="4529455"/>
          </a:xfrm>
          <a:custGeom>
            <a:avLst/>
            <a:gdLst/>
            <a:ahLst/>
            <a:cxnLst/>
            <a:rect l="l" t="t" r="r" b="b"/>
            <a:pathLst>
              <a:path w="3067050" h="4529455">
                <a:moveTo>
                  <a:pt x="0" y="0"/>
                </a:moveTo>
                <a:lnTo>
                  <a:pt x="3066735" y="0"/>
                </a:lnTo>
                <a:lnTo>
                  <a:pt x="3066735" y="4528899"/>
                </a:lnTo>
                <a:lnTo>
                  <a:pt x="0" y="45288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34973" y="1461950"/>
            <a:ext cx="2526921" cy="4516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28623" y="1455599"/>
            <a:ext cx="2540000" cy="4529455"/>
          </a:xfrm>
          <a:custGeom>
            <a:avLst/>
            <a:gdLst/>
            <a:ahLst/>
            <a:cxnLst/>
            <a:rect l="l" t="t" r="r" b="b"/>
            <a:pathLst>
              <a:path w="2540000" h="4529455">
                <a:moveTo>
                  <a:pt x="0" y="0"/>
                </a:moveTo>
                <a:lnTo>
                  <a:pt x="2539621" y="0"/>
                </a:lnTo>
                <a:lnTo>
                  <a:pt x="2539621" y="4528900"/>
                </a:lnTo>
                <a:lnTo>
                  <a:pt x="0" y="45289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77901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5"/>
              <a:t>Conceptual </a:t>
            </a:r>
            <a:r>
              <a:rPr dirty="0" sz="4400" spc="-175"/>
              <a:t>Design </a:t>
            </a:r>
            <a:r>
              <a:rPr dirty="0" sz="4400" spc="90"/>
              <a:t>- </a:t>
            </a:r>
            <a:r>
              <a:rPr dirty="0" sz="4400" spc="-40"/>
              <a:t>Phase</a:t>
            </a:r>
            <a:r>
              <a:rPr dirty="0" sz="4400" spc="-1005"/>
              <a:t> </a:t>
            </a:r>
            <a:r>
              <a:rPr dirty="0" sz="4400" spc="-300"/>
              <a:t>4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969262" y="1443052"/>
            <a:ext cx="4253474" cy="487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62912" y="1436702"/>
            <a:ext cx="4266565" cy="4885690"/>
          </a:xfrm>
          <a:custGeom>
            <a:avLst/>
            <a:gdLst/>
            <a:ahLst/>
            <a:cxnLst/>
            <a:rect l="l" t="t" r="r" b="b"/>
            <a:pathLst>
              <a:path w="4266565" h="4885690">
                <a:moveTo>
                  <a:pt x="0" y="0"/>
                </a:moveTo>
                <a:lnTo>
                  <a:pt x="4266174" y="0"/>
                </a:lnTo>
                <a:lnTo>
                  <a:pt x="4266174" y="4885500"/>
                </a:lnTo>
                <a:lnTo>
                  <a:pt x="0" y="48855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339280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5"/>
              <a:t>Final</a:t>
            </a:r>
            <a:r>
              <a:rPr dirty="0" sz="4400" spc="-345"/>
              <a:t> </a:t>
            </a:r>
            <a:r>
              <a:rPr dirty="0" sz="4400" spc="-175"/>
              <a:t>Design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829250" y="876726"/>
            <a:ext cx="4700148" cy="510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24487" y="871963"/>
            <a:ext cx="4709795" cy="5114290"/>
          </a:xfrm>
          <a:custGeom>
            <a:avLst/>
            <a:gdLst/>
            <a:ahLst/>
            <a:cxnLst/>
            <a:rect l="l" t="t" r="r" b="b"/>
            <a:pathLst>
              <a:path w="4709795" h="5114290">
                <a:moveTo>
                  <a:pt x="0" y="0"/>
                </a:moveTo>
                <a:lnTo>
                  <a:pt x="4709674" y="0"/>
                </a:lnTo>
                <a:lnTo>
                  <a:pt x="4709674" y="5114075"/>
                </a:lnTo>
                <a:lnTo>
                  <a:pt x="0" y="51140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47105" y="1573615"/>
            <a:ext cx="5115560" cy="41103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1475" indent="-358775">
              <a:lnSpc>
                <a:spcPts val="3095"/>
              </a:lnSpc>
              <a:spcBef>
                <a:spcPts val="100"/>
              </a:spcBef>
              <a:buSzPct val="62962"/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dirty="0" sz="2700" spc="210">
                <a:latin typeface="Calibri"/>
                <a:cs typeface="Calibri"/>
              </a:rPr>
              <a:t>Phase</a:t>
            </a:r>
            <a:r>
              <a:rPr dirty="0" sz="2700" spc="80">
                <a:latin typeface="Calibri"/>
                <a:cs typeface="Calibri"/>
              </a:rPr>
              <a:t> 1:</a:t>
            </a:r>
            <a:endParaRPr sz="2700">
              <a:latin typeface="Calibri"/>
              <a:cs typeface="Calibri"/>
            </a:endParaRPr>
          </a:p>
          <a:p>
            <a:pPr lvl="1" marL="828675" indent="-358775">
              <a:lnSpc>
                <a:spcPts val="2450"/>
              </a:lnSpc>
              <a:buSzPct val="73913"/>
              <a:buFont typeface="Arial"/>
              <a:buChar char="○"/>
              <a:tabLst>
                <a:tab pos="828675" algn="l"/>
                <a:tab pos="829310" algn="l"/>
              </a:tabLst>
            </a:pPr>
            <a:r>
              <a:rPr dirty="0" sz="2300" spc="90">
                <a:latin typeface="Calibri"/>
                <a:cs typeface="Calibri"/>
              </a:rPr>
              <a:t>A1-A2: </a:t>
            </a:r>
            <a:r>
              <a:rPr dirty="0" sz="2300" spc="145">
                <a:latin typeface="Calibri"/>
                <a:cs typeface="Calibri"/>
              </a:rPr>
              <a:t>66 </a:t>
            </a:r>
            <a:r>
              <a:rPr dirty="0" sz="2300" spc="150">
                <a:latin typeface="Calibri"/>
                <a:cs typeface="Calibri"/>
              </a:rPr>
              <a:t>cars </a:t>
            </a:r>
            <a:r>
              <a:rPr dirty="0" sz="2300" spc="125">
                <a:latin typeface="Calibri"/>
                <a:cs typeface="Calibri"/>
              </a:rPr>
              <a:t>of </a:t>
            </a:r>
            <a:r>
              <a:rPr dirty="0" sz="2300" spc="160">
                <a:latin typeface="Calibri"/>
                <a:cs typeface="Calibri"/>
              </a:rPr>
              <a:t>new</a:t>
            </a:r>
            <a:r>
              <a:rPr dirty="0" sz="2300" spc="-180">
                <a:latin typeface="Calibri"/>
                <a:cs typeface="Calibri"/>
              </a:rPr>
              <a:t> </a:t>
            </a:r>
            <a:r>
              <a:rPr dirty="0" sz="2300" spc="145">
                <a:latin typeface="Calibri"/>
                <a:cs typeface="Calibri"/>
              </a:rPr>
              <a:t>storage</a:t>
            </a:r>
            <a:endParaRPr sz="2300">
              <a:latin typeface="Calibri"/>
              <a:cs typeface="Calibri"/>
            </a:endParaRPr>
          </a:p>
          <a:p>
            <a:pPr marL="371475" indent="-358775">
              <a:lnSpc>
                <a:spcPts val="2940"/>
              </a:lnSpc>
              <a:buSzPct val="62962"/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dirty="0" sz="2700" spc="210">
                <a:latin typeface="Calibri"/>
                <a:cs typeface="Calibri"/>
              </a:rPr>
              <a:t>Phase</a:t>
            </a:r>
            <a:r>
              <a:rPr dirty="0" sz="2700" spc="80">
                <a:latin typeface="Calibri"/>
                <a:cs typeface="Calibri"/>
              </a:rPr>
              <a:t> 2:</a:t>
            </a:r>
            <a:endParaRPr sz="2700">
              <a:latin typeface="Calibri"/>
              <a:cs typeface="Calibri"/>
            </a:endParaRPr>
          </a:p>
          <a:p>
            <a:pPr lvl="1" marL="828675" indent="-358775">
              <a:lnSpc>
                <a:spcPts val="2485"/>
              </a:lnSpc>
              <a:buSzPct val="73913"/>
              <a:buFont typeface="Arial"/>
              <a:buChar char="○"/>
              <a:tabLst>
                <a:tab pos="828675" algn="l"/>
                <a:tab pos="829310" algn="l"/>
              </a:tabLst>
            </a:pPr>
            <a:r>
              <a:rPr dirty="0" sz="2300" spc="125">
                <a:latin typeface="Calibri"/>
                <a:cs typeface="Calibri"/>
              </a:rPr>
              <a:t>L11: </a:t>
            </a:r>
            <a:r>
              <a:rPr dirty="0" sz="2300" spc="120">
                <a:latin typeface="Calibri"/>
                <a:cs typeface="Calibri"/>
              </a:rPr>
              <a:t>10-18 </a:t>
            </a:r>
            <a:r>
              <a:rPr dirty="0" sz="2300" spc="150">
                <a:latin typeface="Calibri"/>
                <a:cs typeface="Calibri"/>
              </a:rPr>
              <a:t>cars </a:t>
            </a:r>
            <a:r>
              <a:rPr dirty="0" sz="2300" spc="185">
                <a:latin typeface="Calibri"/>
                <a:cs typeface="Calibri"/>
              </a:rPr>
              <a:t>as </a:t>
            </a:r>
            <a:r>
              <a:rPr dirty="0" sz="2300" spc="175">
                <a:latin typeface="Calibri"/>
                <a:cs typeface="Calibri"/>
              </a:rPr>
              <a:t>a run</a:t>
            </a:r>
            <a:r>
              <a:rPr dirty="0" sz="2300" spc="-345">
                <a:latin typeface="Calibri"/>
                <a:cs typeface="Calibri"/>
              </a:rPr>
              <a:t> </a:t>
            </a:r>
            <a:r>
              <a:rPr dirty="0" sz="2300" spc="175">
                <a:latin typeface="Calibri"/>
                <a:cs typeface="Calibri"/>
              </a:rPr>
              <a:t>around</a:t>
            </a:r>
            <a:endParaRPr sz="2300">
              <a:latin typeface="Calibri"/>
              <a:cs typeface="Calibri"/>
            </a:endParaRPr>
          </a:p>
          <a:p>
            <a:pPr lvl="1" marL="828675" indent="-358775">
              <a:lnSpc>
                <a:spcPts val="2450"/>
              </a:lnSpc>
              <a:buSzPct val="73913"/>
              <a:buFont typeface="Arial"/>
              <a:buChar char="○"/>
              <a:tabLst>
                <a:tab pos="828675" algn="l"/>
                <a:tab pos="829310" algn="l"/>
              </a:tabLst>
            </a:pPr>
            <a:r>
              <a:rPr dirty="0" sz="2300" spc="125">
                <a:latin typeface="Calibri"/>
                <a:cs typeface="Calibri"/>
              </a:rPr>
              <a:t>L10-L4: </a:t>
            </a:r>
            <a:r>
              <a:rPr dirty="0" sz="2300" spc="145">
                <a:latin typeface="Calibri"/>
                <a:cs typeface="Calibri"/>
              </a:rPr>
              <a:t>57 </a:t>
            </a:r>
            <a:r>
              <a:rPr dirty="0" sz="2300" spc="150">
                <a:latin typeface="Calibri"/>
                <a:cs typeface="Calibri"/>
              </a:rPr>
              <a:t>cars </a:t>
            </a:r>
            <a:r>
              <a:rPr dirty="0" sz="2300" spc="125">
                <a:latin typeface="Calibri"/>
                <a:cs typeface="Calibri"/>
              </a:rPr>
              <a:t>of </a:t>
            </a:r>
            <a:r>
              <a:rPr dirty="0" sz="2300" spc="160">
                <a:latin typeface="Calibri"/>
                <a:cs typeface="Calibri"/>
              </a:rPr>
              <a:t>new</a:t>
            </a:r>
            <a:r>
              <a:rPr dirty="0" sz="2300" spc="-204">
                <a:latin typeface="Calibri"/>
                <a:cs typeface="Calibri"/>
              </a:rPr>
              <a:t> </a:t>
            </a:r>
            <a:r>
              <a:rPr dirty="0" sz="2300" spc="145">
                <a:latin typeface="Calibri"/>
                <a:cs typeface="Calibri"/>
              </a:rPr>
              <a:t>storage</a:t>
            </a:r>
            <a:endParaRPr sz="2300">
              <a:latin typeface="Calibri"/>
              <a:cs typeface="Calibri"/>
            </a:endParaRPr>
          </a:p>
          <a:p>
            <a:pPr marL="371475" indent="-358775">
              <a:lnSpc>
                <a:spcPts val="2940"/>
              </a:lnSpc>
              <a:buSzPct val="62962"/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dirty="0" sz="2700" spc="210">
                <a:latin typeface="Calibri"/>
                <a:cs typeface="Calibri"/>
              </a:rPr>
              <a:t>Phase</a:t>
            </a:r>
            <a:r>
              <a:rPr dirty="0" sz="2700" spc="80">
                <a:latin typeface="Calibri"/>
                <a:cs typeface="Calibri"/>
              </a:rPr>
              <a:t> 3:</a:t>
            </a:r>
            <a:endParaRPr sz="2700">
              <a:latin typeface="Calibri"/>
              <a:cs typeface="Calibri"/>
            </a:endParaRPr>
          </a:p>
          <a:p>
            <a:pPr lvl="1" marL="828675" indent="-358775">
              <a:lnSpc>
                <a:spcPts val="2630"/>
              </a:lnSpc>
              <a:buSzPct val="73913"/>
              <a:buFont typeface="Arial"/>
              <a:buChar char="○"/>
              <a:tabLst>
                <a:tab pos="828675" algn="l"/>
                <a:tab pos="829310" algn="l"/>
              </a:tabLst>
            </a:pPr>
            <a:r>
              <a:rPr dirty="0" sz="2300" spc="110">
                <a:latin typeface="Calibri"/>
                <a:cs typeface="Calibri"/>
              </a:rPr>
              <a:t>3A-3B: </a:t>
            </a:r>
            <a:r>
              <a:rPr dirty="0" sz="2300" spc="145">
                <a:latin typeface="Calibri"/>
                <a:cs typeface="Calibri"/>
              </a:rPr>
              <a:t>26 </a:t>
            </a:r>
            <a:r>
              <a:rPr dirty="0" sz="2300" spc="150">
                <a:latin typeface="Calibri"/>
                <a:cs typeface="Calibri"/>
              </a:rPr>
              <a:t>cars </a:t>
            </a:r>
            <a:r>
              <a:rPr dirty="0" sz="2300" spc="125">
                <a:latin typeface="Calibri"/>
                <a:cs typeface="Calibri"/>
              </a:rPr>
              <a:t>of </a:t>
            </a:r>
            <a:r>
              <a:rPr dirty="0" sz="2300" spc="160">
                <a:latin typeface="Calibri"/>
                <a:cs typeface="Calibri"/>
              </a:rPr>
              <a:t>new</a:t>
            </a:r>
            <a:r>
              <a:rPr dirty="0" sz="2300" spc="-204">
                <a:latin typeface="Calibri"/>
                <a:cs typeface="Calibri"/>
              </a:rPr>
              <a:t> </a:t>
            </a:r>
            <a:r>
              <a:rPr dirty="0" sz="2300" spc="145">
                <a:latin typeface="Calibri"/>
                <a:cs typeface="Calibri"/>
              </a:rPr>
              <a:t>storage</a:t>
            </a:r>
            <a:endParaRPr sz="23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○"/>
            </a:pPr>
            <a:endParaRPr sz="3550">
              <a:latin typeface="Times New Roman"/>
              <a:cs typeface="Times New Roman"/>
            </a:endParaRPr>
          </a:p>
          <a:p>
            <a:pPr marL="371475" indent="-358775">
              <a:lnSpc>
                <a:spcPts val="3070"/>
              </a:lnSpc>
              <a:buSzPct val="62962"/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dirty="0" sz="2700" spc="204">
                <a:latin typeface="Calibri"/>
                <a:cs typeface="Calibri"/>
              </a:rPr>
              <a:t>New </a:t>
            </a:r>
            <a:r>
              <a:rPr dirty="0" sz="2700" spc="170">
                <a:latin typeface="Calibri"/>
                <a:cs typeface="Calibri"/>
              </a:rPr>
              <a:t>Storage </a:t>
            </a:r>
            <a:r>
              <a:rPr dirty="0" sz="2700" spc="140">
                <a:latin typeface="Calibri"/>
                <a:cs typeface="Calibri"/>
              </a:rPr>
              <a:t>Goal: </a:t>
            </a:r>
            <a:r>
              <a:rPr dirty="0" sz="2700" spc="170">
                <a:latin typeface="Calibri"/>
                <a:cs typeface="Calibri"/>
              </a:rPr>
              <a:t>85</a:t>
            </a:r>
            <a:r>
              <a:rPr dirty="0" sz="2700" spc="-204">
                <a:latin typeface="Calibri"/>
                <a:cs typeface="Calibri"/>
              </a:rPr>
              <a:t> </a:t>
            </a:r>
            <a:r>
              <a:rPr dirty="0" sz="2700" spc="180">
                <a:latin typeface="Calibri"/>
                <a:cs typeface="Calibri"/>
              </a:rPr>
              <a:t>cars</a:t>
            </a:r>
            <a:endParaRPr sz="2700">
              <a:latin typeface="Calibri"/>
              <a:cs typeface="Calibri"/>
            </a:endParaRPr>
          </a:p>
          <a:p>
            <a:pPr marL="371475" indent="-358775">
              <a:lnSpc>
                <a:spcPts val="2915"/>
              </a:lnSpc>
              <a:buSzPct val="62962"/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dirty="0" sz="2700" spc="204">
                <a:latin typeface="Calibri"/>
                <a:cs typeface="Calibri"/>
              </a:rPr>
              <a:t>New </a:t>
            </a:r>
            <a:r>
              <a:rPr dirty="0" sz="2700" spc="170">
                <a:latin typeface="Calibri"/>
                <a:cs typeface="Calibri"/>
              </a:rPr>
              <a:t>Storage </a:t>
            </a:r>
            <a:r>
              <a:rPr dirty="0" sz="2700" spc="110">
                <a:latin typeface="Calibri"/>
                <a:cs typeface="Calibri"/>
              </a:rPr>
              <a:t>Total: </a:t>
            </a:r>
            <a:r>
              <a:rPr dirty="0" sz="2700" spc="170">
                <a:latin typeface="Calibri"/>
                <a:cs typeface="Calibri"/>
              </a:rPr>
              <a:t>146</a:t>
            </a:r>
            <a:r>
              <a:rPr dirty="0" sz="2700" spc="-180">
                <a:latin typeface="Calibri"/>
                <a:cs typeface="Calibri"/>
              </a:rPr>
              <a:t> </a:t>
            </a:r>
            <a:r>
              <a:rPr dirty="0" sz="2700" spc="180">
                <a:latin typeface="Calibri"/>
                <a:cs typeface="Calibri"/>
              </a:rPr>
              <a:t>cars</a:t>
            </a:r>
            <a:endParaRPr sz="2700">
              <a:latin typeface="Calibri"/>
              <a:cs typeface="Calibri"/>
            </a:endParaRPr>
          </a:p>
          <a:p>
            <a:pPr marL="371475" indent="-358775">
              <a:lnSpc>
                <a:spcPts val="3085"/>
              </a:lnSpc>
              <a:buSzPct val="62962"/>
              <a:buFont typeface="Arial"/>
              <a:buChar char="●"/>
              <a:tabLst>
                <a:tab pos="371475" algn="l"/>
                <a:tab pos="372110" algn="l"/>
              </a:tabLst>
            </a:pPr>
            <a:r>
              <a:rPr dirty="0" sz="2700" spc="125">
                <a:latin typeface="Calibri"/>
                <a:cs typeface="Calibri"/>
              </a:rPr>
              <a:t>Site </a:t>
            </a:r>
            <a:r>
              <a:rPr dirty="0" sz="2700" spc="110">
                <a:latin typeface="Calibri"/>
                <a:cs typeface="Calibri"/>
              </a:rPr>
              <a:t>Total: </a:t>
            </a:r>
            <a:r>
              <a:rPr dirty="0" sz="2700" spc="170">
                <a:latin typeface="Calibri"/>
                <a:cs typeface="Calibri"/>
              </a:rPr>
              <a:t>214 </a:t>
            </a:r>
            <a:r>
              <a:rPr dirty="0" sz="2700" spc="180">
                <a:latin typeface="Calibri"/>
                <a:cs typeface="Calibri"/>
              </a:rPr>
              <a:t>cars </a:t>
            </a:r>
            <a:r>
              <a:rPr dirty="0" sz="2700" spc="145">
                <a:latin typeface="Calibri"/>
                <a:cs typeface="Calibri"/>
              </a:rPr>
              <a:t>(up</a:t>
            </a:r>
            <a:r>
              <a:rPr dirty="0" sz="2700" spc="-195">
                <a:latin typeface="Calibri"/>
                <a:cs typeface="Calibri"/>
              </a:rPr>
              <a:t> </a:t>
            </a:r>
            <a:r>
              <a:rPr dirty="0" sz="2700" spc="150">
                <a:latin typeface="Calibri"/>
                <a:cs typeface="Calibri"/>
              </a:rPr>
              <a:t>215%)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339280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5"/>
              <a:t>Final</a:t>
            </a:r>
            <a:r>
              <a:rPr dirty="0" sz="4400" spc="-345"/>
              <a:t> </a:t>
            </a:r>
            <a:r>
              <a:rPr dirty="0" sz="4400" spc="-175"/>
              <a:t>Design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20099" y="1854163"/>
            <a:ext cx="77311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0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0">
                <a:latin typeface="Calibri"/>
                <a:cs typeface="Calibri"/>
              </a:rPr>
              <a:t>Existing </a:t>
            </a:r>
            <a:r>
              <a:rPr dirty="0" sz="2800" spc="145">
                <a:latin typeface="Calibri"/>
                <a:cs typeface="Calibri"/>
              </a:rPr>
              <a:t>Track: </a:t>
            </a:r>
            <a:r>
              <a:rPr dirty="0" sz="2800" spc="150">
                <a:latin typeface="Calibri"/>
                <a:cs typeface="Calibri"/>
              </a:rPr>
              <a:t>ballast </a:t>
            </a:r>
            <a:r>
              <a:rPr dirty="0" sz="2800" spc="60">
                <a:latin typeface="Calibri"/>
                <a:cs typeface="Calibri"/>
              </a:rPr>
              <a:t>lift </a:t>
            </a:r>
            <a:r>
              <a:rPr dirty="0" sz="2800" spc="240">
                <a:latin typeface="Calibri"/>
                <a:cs typeface="Calibri"/>
              </a:rPr>
              <a:t>up </a:t>
            </a:r>
            <a:r>
              <a:rPr dirty="0" sz="2800" spc="130">
                <a:latin typeface="Calibri"/>
                <a:cs typeface="Calibri"/>
              </a:rPr>
              <a:t>to </a:t>
            </a:r>
            <a:r>
              <a:rPr dirty="0" sz="2800" spc="285">
                <a:latin typeface="Calibri"/>
                <a:cs typeface="Calibri"/>
              </a:rPr>
              <a:t>CN</a:t>
            </a:r>
            <a:r>
              <a:rPr dirty="0" sz="2800" spc="-290">
                <a:latin typeface="Calibri"/>
                <a:cs typeface="Calibri"/>
              </a:rPr>
              <a:t> </a:t>
            </a:r>
            <a:r>
              <a:rPr dirty="0" sz="2800" spc="200">
                <a:latin typeface="Calibri"/>
                <a:cs typeface="Calibri"/>
              </a:rPr>
              <a:t>standards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167" y="3035519"/>
            <a:ext cx="11683690" cy="2106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5426" y="1284168"/>
            <a:ext cx="1026414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80" b="1">
                <a:latin typeface="Lucida Sans"/>
                <a:cs typeface="Lucida Sans"/>
              </a:rPr>
              <a:t>Lighting </a:t>
            </a:r>
            <a:r>
              <a:rPr dirty="0" sz="6000" spc="30" b="1">
                <a:latin typeface="Lucida Sans"/>
                <a:cs typeface="Lucida Sans"/>
              </a:rPr>
              <a:t>&amp; </a:t>
            </a:r>
            <a:r>
              <a:rPr dirty="0" sz="6000" spc="-105" b="1">
                <a:latin typeface="Lucida Sans"/>
                <a:cs typeface="Lucida Sans"/>
              </a:rPr>
              <a:t>Drainage</a:t>
            </a:r>
            <a:r>
              <a:rPr dirty="0" sz="6000" spc="-969" b="1">
                <a:latin typeface="Lucida Sans"/>
                <a:cs typeface="Lucida Sans"/>
              </a:rPr>
              <a:t> </a:t>
            </a:r>
            <a:r>
              <a:rPr dirty="0" sz="6000" spc="-240" b="1">
                <a:latin typeface="Lucida Sans"/>
                <a:cs typeface="Lucida Sans"/>
              </a:rPr>
              <a:t>Design</a:t>
            </a:r>
            <a:endParaRPr sz="6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056" y="4290614"/>
            <a:ext cx="27698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140" i="1">
                <a:latin typeface="Calibri"/>
                <a:cs typeface="Calibri"/>
              </a:rPr>
              <a:t>Brendan</a:t>
            </a:r>
            <a:r>
              <a:rPr dirty="0" sz="2800" spc="25" i="1">
                <a:latin typeface="Calibri"/>
                <a:cs typeface="Calibri"/>
              </a:rPr>
              <a:t> </a:t>
            </a:r>
            <a:r>
              <a:rPr dirty="0" sz="2800" spc="130" i="1">
                <a:latin typeface="Calibri"/>
                <a:cs typeface="Calibri"/>
              </a:rPr>
              <a:t>Gardner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0486" y="2548071"/>
            <a:ext cx="3243813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45000" y="2535371"/>
            <a:ext cx="3302000" cy="1206500"/>
          </a:xfrm>
          <a:custGeom>
            <a:avLst/>
            <a:gdLst/>
            <a:ahLst/>
            <a:cxnLst/>
            <a:rect l="l" t="t" r="r" b="b"/>
            <a:pathLst>
              <a:path w="3302000" h="1206500">
                <a:moveTo>
                  <a:pt x="0" y="0"/>
                </a:moveTo>
                <a:lnTo>
                  <a:pt x="3301999" y="0"/>
                </a:lnTo>
                <a:lnTo>
                  <a:pt x="3301999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7363" y="2548074"/>
            <a:ext cx="2597212" cy="118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67436" y="2853775"/>
            <a:ext cx="2775987" cy="569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667829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40"/>
              <a:t>Exterior </a:t>
            </a:r>
            <a:r>
              <a:rPr dirty="0" sz="4400" spc="-130"/>
              <a:t>Lighting</a:t>
            </a:r>
            <a:r>
              <a:rPr dirty="0" sz="4400" spc="-560"/>
              <a:t> </a:t>
            </a:r>
            <a:r>
              <a:rPr dirty="0" sz="4400" spc="-175"/>
              <a:t>Design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2696" y="1780588"/>
            <a:ext cx="3816985" cy="160147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455930" marR="5080" indent="-443230">
              <a:lnSpc>
                <a:spcPts val="3050"/>
              </a:lnSpc>
              <a:spcBef>
                <a:spcPts val="459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240">
                <a:latin typeface="Calibri"/>
                <a:cs typeface="Calibri"/>
              </a:rPr>
              <a:t>US </a:t>
            </a:r>
            <a:r>
              <a:rPr dirty="0" sz="2800" spc="275">
                <a:latin typeface="Calibri"/>
                <a:cs typeface="Calibri"/>
              </a:rPr>
              <a:t>DOE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 spc="155">
                <a:latin typeface="Calibri"/>
                <a:cs typeface="Calibri"/>
              </a:rPr>
              <a:t>Illumination  </a:t>
            </a:r>
            <a:r>
              <a:rPr dirty="0" sz="2800" spc="190">
                <a:latin typeface="Calibri"/>
                <a:cs typeface="Calibri"/>
              </a:rPr>
              <a:t>Recommendations:</a:t>
            </a:r>
            <a:endParaRPr sz="2800">
              <a:latin typeface="Calibri"/>
              <a:cs typeface="Calibri"/>
            </a:endParaRPr>
          </a:p>
          <a:p>
            <a:pPr lvl="1" marL="913130" indent="-443230">
              <a:lnSpc>
                <a:spcPts val="2770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800" spc="130">
                <a:latin typeface="Calibri"/>
                <a:cs typeface="Calibri"/>
              </a:rPr>
              <a:t>0.2 </a:t>
            </a:r>
            <a:r>
              <a:rPr dirty="0" sz="2800" spc="114">
                <a:latin typeface="Calibri"/>
                <a:cs typeface="Calibri"/>
              </a:rPr>
              <a:t>fc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220">
                <a:latin typeface="Calibri"/>
                <a:cs typeface="Calibri"/>
              </a:rPr>
              <a:t>min</a:t>
            </a:r>
            <a:endParaRPr sz="2800">
              <a:latin typeface="Calibri"/>
              <a:cs typeface="Calibri"/>
            </a:endParaRPr>
          </a:p>
          <a:p>
            <a:pPr lvl="1" marL="913130" indent="-443230">
              <a:lnSpc>
                <a:spcPts val="3180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800" spc="130">
                <a:latin typeface="Calibri"/>
                <a:cs typeface="Calibri"/>
              </a:rPr>
              <a:t>0.5 </a:t>
            </a:r>
            <a:r>
              <a:rPr dirty="0" sz="2800" spc="114">
                <a:latin typeface="Calibri"/>
                <a:cs typeface="Calibri"/>
              </a:rPr>
              <a:t>fc </a:t>
            </a:r>
            <a:r>
              <a:rPr dirty="0" sz="2800" spc="155">
                <a:latin typeface="Calibri"/>
                <a:cs typeface="Calibri"/>
              </a:rPr>
              <a:t>for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150">
                <a:latin typeface="Calibri"/>
                <a:cs typeface="Calibri"/>
              </a:rPr>
              <a:t>security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4025" y="3753749"/>
            <a:ext cx="2800328" cy="2190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26425" y="1729990"/>
            <a:ext cx="3923831" cy="4700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7800" y="5820921"/>
            <a:ext cx="14744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105">
                <a:latin typeface="Calibri"/>
                <a:cs typeface="Calibri"/>
              </a:rPr>
              <a:t>Brendan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105">
                <a:latin typeface="Calibri"/>
                <a:cs typeface="Calibri"/>
              </a:rPr>
              <a:t>Gardner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667829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40"/>
              <a:t>Exterior </a:t>
            </a:r>
            <a:r>
              <a:rPr dirty="0" sz="4400" spc="-130"/>
              <a:t>Lighting</a:t>
            </a:r>
            <a:r>
              <a:rPr dirty="0" sz="4400" spc="-560"/>
              <a:t> </a:t>
            </a:r>
            <a:r>
              <a:rPr dirty="0" sz="4400" spc="-175"/>
              <a:t>Design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2696" y="1780588"/>
            <a:ext cx="3816985" cy="287147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455930" marR="5080" indent="-443230">
              <a:lnSpc>
                <a:spcPts val="3050"/>
              </a:lnSpc>
              <a:spcBef>
                <a:spcPts val="459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240">
                <a:latin typeface="Calibri"/>
                <a:cs typeface="Calibri"/>
              </a:rPr>
              <a:t>US </a:t>
            </a:r>
            <a:r>
              <a:rPr dirty="0" sz="2800" spc="275">
                <a:latin typeface="Calibri"/>
                <a:cs typeface="Calibri"/>
              </a:rPr>
              <a:t>DOE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 spc="155">
                <a:latin typeface="Calibri"/>
                <a:cs typeface="Calibri"/>
              </a:rPr>
              <a:t>Illumination  </a:t>
            </a:r>
            <a:r>
              <a:rPr dirty="0" sz="2800" spc="190">
                <a:latin typeface="Calibri"/>
                <a:cs typeface="Calibri"/>
              </a:rPr>
              <a:t>Recommendations:</a:t>
            </a:r>
            <a:endParaRPr sz="2800">
              <a:latin typeface="Calibri"/>
              <a:cs typeface="Calibri"/>
            </a:endParaRPr>
          </a:p>
          <a:p>
            <a:pPr lvl="1" marL="913130" indent="-443230">
              <a:lnSpc>
                <a:spcPts val="2770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800" spc="130">
                <a:latin typeface="Calibri"/>
                <a:cs typeface="Calibri"/>
              </a:rPr>
              <a:t>0.2 </a:t>
            </a:r>
            <a:r>
              <a:rPr dirty="0" sz="2800" spc="114">
                <a:latin typeface="Calibri"/>
                <a:cs typeface="Calibri"/>
              </a:rPr>
              <a:t>fc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220">
                <a:latin typeface="Calibri"/>
                <a:cs typeface="Calibri"/>
              </a:rPr>
              <a:t>min</a:t>
            </a:r>
            <a:endParaRPr sz="2800">
              <a:latin typeface="Calibri"/>
              <a:cs typeface="Calibri"/>
            </a:endParaRPr>
          </a:p>
          <a:p>
            <a:pPr lvl="1" marL="913130" indent="-443230">
              <a:lnSpc>
                <a:spcPts val="3180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800" spc="130">
                <a:latin typeface="Calibri"/>
                <a:cs typeface="Calibri"/>
              </a:rPr>
              <a:t>0.5 </a:t>
            </a:r>
            <a:r>
              <a:rPr dirty="0" sz="2800" spc="114">
                <a:latin typeface="Calibri"/>
                <a:cs typeface="Calibri"/>
              </a:rPr>
              <a:t>fc </a:t>
            </a:r>
            <a:r>
              <a:rPr dirty="0" sz="2800" spc="155">
                <a:latin typeface="Calibri"/>
                <a:cs typeface="Calibri"/>
              </a:rPr>
              <a:t>for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150">
                <a:latin typeface="Calibri"/>
                <a:cs typeface="Calibri"/>
              </a:rPr>
              <a:t>security</a:t>
            </a:r>
            <a:endParaRPr sz="2800">
              <a:latin typeface="Calibri"/>
              <a:cs typeface="Calibri"/>
            </a:endParaRPr>
          </a:p>
          <a:p>
            <a:pPr marL="455930" marR="1017269" indent="-443230">
              <a:lnSpc>
                <a:spcPct val="119000"/>
              </a:lnSpc>
              <a:spcBef>
                <a:spcPts val="200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40">
                <a:latin typeface="Calibri"/>
                <a:cs typeface="Calibri"/>
              </a:rPr>
              <a:t>80’ </a:t>
            </a:r>
            <a:r>
              <a:rPr dirty="0" sz="2800" spc="190">
                <a:latin typeface="Calibri"/>
                <a:cs typeface="Calibri"/>
              </a:rPr>
              <a:t>Spacing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 spc="55">
                <a:latin typeface="Calibri"/>
                <a:cs typeface="Calibri"/>
              </a:rPr>
              <a:t>w/  </a:t>
            </a:r>
            <a:r>
              <a:rPr dirty="0" sz="2800" spc="40">
                <a:latin typeface="Calibri"/>
                <a:cs typeface="Calibri"/>
              </a:rPr>
              <a:t>40’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180">
                <a:latin typeface="Calibri"/>
                <a:cs typeface="Calibri"/>
              </a:rPr>
              <a:t>poles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4025" y="3753749"/>
            <a:ext cx="2800328" cy="2190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26425" y="1729990"/>
            <a:ext cx="3923831" cy="4700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90449" y="4313575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4">
                <a:moveTo>
                  <a:pt x="139199" y="278399"/>
                </a:moveTo>
                <a:lnTo>
                  <a:pt x="95202" y="271303"/>
                </a:lnTo>
                <a:lnTo>
                  <a:pt x="56990" y="251542"/>
                </a:lnTo>
                <a:lnTo>
                  <a:pt x="26857" y="221409"/>
                </a:lnTo>
                <a:lnTo>
                  <a:pt x="7096" y="183197"/>
                </a:lnTo>
                <a:lnTo>
                  <a:pt x="0" y="139199"/>
                </a:lnTo>
                <a:lnTo>
                  <a:pt x="7096" y="95202"/>
                </a:lnTo>
                <a:lnTo>
                  <a:pt x="26857" y="56990"/>
                </a:lnTo>
                <a:lnTo>
                  <a:pt x="56990" y="26857"/>
                </a:lnTo>
                <a:lnTo>
                  <a:pt x="95202" y="7096"/>
                </a:lnTo>
                <a:lnTo>
                  <a:pt x="139199" y="0"/>
                </a:lnTo>
                <a:lnTo>
                  <a:pt x="166483" y="2699"/>
                </a:lnTo>
                <a:lnTo>
                  <a:pt x="216428" y="23387"/>
                </a:lnTo>
                <a:lnTo>
                  <a:pt x="255012" y="61971"/>
                </a:lnTo>
                <a:lnTo>
                  <a:pt x="275700" y="111916"/>
                </a:lnTo>
                <a:lnTo>
                  <a:pt x="278399" y="139199"/>
                </a:lnTo>
                <a:lnTo>
                  <a:pt x="271303" y="183197"/>
                </a:lnTo>
                <a:lnTo>
                  <a:pt x="251542" y="221409"/>
                </a:lnTo>
                <a:lnTo>
                  <a:pt x="221409" y="251542"/>
                </a:lnTo>
                <a:lnTo>
                  <a:pt x="183197" y="271303"/>
                </a:lnTo>
                <a:lnTo>
                  <a:pt x="139199" y="2783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90450" y="4313575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4">
                <a:moveTo>
                  <a:pt x="0" y="139199"/>
                </a:moveTo>
                <a:lnTo>
                  <a:pt x="7096" y="95202"/>
                </a:lnTo>
                <a:lnTo>
                  <a:pt x="26857" y="56990"/>
                </a:lnTo>
                <a:lnTo>
                  <a:pt x="56990" y="26857"/>
                </a:lnTo>
                <a:lnTo>
                  <a:pt x="95202" y="7096"/>
                </a:lnTo>
                <a:lnTo>
                  <a:pt x="139199" y="0"/>
                </a:lnTo>
                <a:lnTo>
                  <a:pt x="192469" y="10595"/>
                </a:lnTo>
                <a:lnTo>
                  <a:pt x="237628" y="40770"/>
                </a:lnTo>
                <a:lnTo>
                  <a:pt x="267804" y="85930"/>
                </a:lnTo>
                <a:lnTo>
                  <a:pt x="278399" y="139199"/>
                </a:lnTo>
                <a:lnTo>
                  <a:pt x="271303" y="183197"/>
                </a:lnTo>
                <a:lnTo>
                  <a:pt x="251542" y="221409"/>
                </a:lnTo>
                <a:lnTo>
                  <a:pt x="221409" y="251542"/>
                </a:lnTo>
                <a:lnTo>
                  <a:pt x="183197" y="271303"/>
                </a:lnTo>
                <a:lnTo>
                  <a:pt x="139199" y="278399"/>
                </a:lnTo>
                <a:lnTo>
                  <a:pt x="95202" y="271303"/>
                </a:lnTo>
                <a:lnTo>
                  <a:pt x="56990" y="251542"/>
                </a:lnTo>
                <a:lnTo>
                  <a:pt x="26857" y="221409"/>
                </a:lnTo>
                <a:lnTo>
                  <a:pt x="7096" y="183197"/>
                </a:lnTo>
                <a:lnTo>
                  <a:pt x="0" y="1391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7800" y="5820921"/>
            <a:ext cx="14744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105">
                <a:latin typeface="Calibri"/>
                <a:cs typeface="Calibri"/>
              </a:rPr>
              <a:t>Brendan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105">
                <a:latin typeface="Calibri"/>
                <a:cs typeface="Calibri"/>
              </a:rPr>
              <a:t>Gardner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8093709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40"/>
              <a:t>Exterior </a:t>
            </a:r>
            <a:r>
              <a:rPr dirty="0" sz="4400" spc="-130"/>
              <a:t>Lighting </a:t>
            </a:r>
            <a:r>
              <a:rPr dirty="0" sz="4400" spc="-15"/>
              <a:t>Layout</a:t>
            </a:r>
            <a:r>
              <a:rPr dirty="0" sz="4400" spc="-685"/>
              <a:t> </a:t>
            </a:r>
            <a:r>
              <a:rPr dirty="0" sz="4400" spc="5"/>
              <a:t>Plan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705075" y="1677425"/>
            <a:ext cx="5978874" cy="413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2696" y="1602788"/>
            <a:ext cx="4457065" cy="3887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5930" indent="-443230">
              <a:lnSpc>
                <a:spcPts val="3204"/>
              </a:lnSpc>
              <a:spcBef>
                <a:spcPts val="10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75">
                <a:latin typeface="Calibri"/>
                <a:cs typeface="Calibri"/>
              </a:rPr>
              <a:t>53 </a:t>
            </a:r>
            <a:r>
              <a:rPr dirty="0" sz="2800" spc="150">
                <a:latin typeface="Calibri"/>
                <a:cs typeface="Calibri"/>
              </a:rPr>
              <a:t>poles, </a:t>
            </a:r>
            <a:r>
              <a:rPr dirty="0" sz="2800" spc="180">
                <a:latin typeface="Calibri"/>
                <a:cs typeface="Calibri"/>
              </a:rPr>
              <a:t>2 ﬁxtures</a:t>
            </a:r>
            <a:r>
              <a:rPr dirty="0" sz="2800" spc="-215">
                <a:latin typeface="Calibri"/>
                <a:cs typeface="Calibri"/>
              </a:rPr>
              <a:t> </a:t>
            </a:r>
            <a:r>
              <a:rPr dirty="0" sz="2800" spc="190">
                <a:latin typeface="Calibri"/>
                <a:cs typeface="Calibri"/>
              </a:rPr>
              <a:t>each</a:t>
            </a:r>
            <a:endParaRPr sz="2800">
              <a:latin typeface="Calibri"/>
              <a:cs typeface="Calibri"/>
            </a:endParaRPr>
          </a:p>
          <a:p>
            <a:pPr marL="455930" marR="62230" indent="-443230">
              <a:lnSpc>
                <a:spcPts val="3000"/>
              </a:lnSpc>
              <a:spcBef>
                <a:spcPts val="244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285">
                <a:latin typeface="Calibri"/>
                <a:cs typeface="Calibri"/>
              </a:rPr>
              <a:t>CN </a:t>
            </a:r>
            <a:r>
              <a:rPr dirty="0" sz="2800" spc="180">
                <a:latin typeface="Calibri"/>
                <a:cs typeface="Calibri"/>
              </a:rPr>
              <a:t>requires </a:t>
            </a:r>
            <a:r>
              <a:rPr dirty="0" sz="2800" spc="65">
                <a:latin typeface="Calibri"/>
                <a:cs typeface="Calibri"/>
              </a:rPr>
              <a:t>13.5’</a:t>
            </a:r>
            <a:r>
              <a:rPr dirty="0" sz="2800" spc="-270">
                <a:latin typeface="Calibri"/>
                <a:cs typeface="Calibri"/>
              </a:rPr>
              <a:t> </a:t>
            </a:r>
            <a:r>
              <a:rPr dirty="0" sz="2800" spc="145">
                <a:latin typeface="Calibri"/>
                <a:cs typeface="Calibri"/>
              </a:rPr>
              <a:t>object  </a:t>
            </a:r>
            <a:r>
              <a:rPr dirty="0" sz="2800" spc="165">
                <a:latin typeface="Calibri"/>
                <a:cs typeface="Calibri"/>
              </a:rPr>
              <a:t>clearance</a:t>
            </a:r>
            <a:endParaRPr sz="2800">
              <a:latin typeface="Calibri"/>
              <a:cs typeface="Calibri"/>
            </a:endParaRPr>
          </a:p>
          <a:p>
            <a:pPr lvl="1" marL="913130" indent="-443230">
              <a:lnSpc>
                <a:spcPts val="2780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800" spc="225">
                <a:latin typeface="Calibri"/>
                <a:cs typeface="Calibri"/>
              </a:rPr>
              <a:t>Round </a:t>
            </a:r>
            <a:r>
              <a:rPr dirty="0" sz="2800" spc="240">
                <a:latin typeface="Calibri"/>
                <a:cs typeface="Calibri"/>
              </a:rPr>
              <a:t>up </a:t>
            </a:r>
            <a:r>
              <a:rPr dirty="0" sz="2800" spc="130">
                <a:latin typeface="Calibri"/>
                <a:cs typeface="Calibri"/>
              </a:rPr>
              <a:t>to</a:t>
            </a:r>
            <a:r>
              <a:rPr dirty="0" sz="2800" spc="-220">
                <a:latin typeface="Calibri"/>
                <a:cs typeface="Calibri"/>
              </a:rPr>
              <a:t> </a:t>
            </a:r>
            <a:r>
              <a:rPr dirty="0" sz="2800" spc="40">
                <a:latin typeface="Calibri"/>
                <a:cs typeface="Calibri"/>
              </a:rPr>
              <a:t>15’</a:t>
            </a:r>
            <a:endParaRPr sz="2800">
              <a:latin typeface="Calibri"/>
              <a:cs typeface="Calibri"/>
            </a:endParaRPr>
          </a:p>
          <a:p>
            <a:pPr marL="913130" marR="149225">
              <a:lnSpc>
                <a:spcPts val="3000"/>
              </a:lnSpc>
              <a:spcBef>
                <a:spcPts val="219"/>
              </a:spcBef>
            </a:pPr>
            <a:r>
              <a:rPr dirty="0" sz="2800" spc="160">
                <a:latin typeface="Calibri"/>
                <a:cs typeface="Calibri"/>
              </a:rPr>
              <a:t>on-center </a:t>
            </a:r>
            <a:r>
              <a:rPr dirty="0" sz="2800" spc="190">
                <a:latin typeface="Calibri"/>
                <a:cs typeface="Calibri"/>
              </a:rPr>
              <a:t>spacing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125">
                <a:latin typeface="Calibri"/>
                <a:cs typeface="Calibri"/>
              </a:rPr>
              <a:t>to  </a:t>
            </a:r>
            <a:r>
              <a:rPr dirty="0" sz="2800" spc="175">
                <a:latin typeface="Calibri"/>
                <a:cs typeface="Calibri"/>
              </a:rPr>
              <a:t>account </a:t>
            </a:r>
            <a:r>
              <a:rPr dirty="0" sz="2800" spc="155">
                <a:latin typeface="Calibri"/>
                <a:cs typeface="Calibri"/>
              </a:rPr>
              <a:t>for </a:t>
            </a:r>
            <a:r>
              <a:rPr dirty="0" sz="2800" spc="170">
                <a:latin typeface="Calibri"/>
                <a:cs typeface="Calibri"/>
              </a:rPr>
              <a:t>pole  </a:t>
            </a:r>
            <a:r>
              <a:rPr dirty="0" sz="2800" spc="180">
                <a:latin typeface="Calibri"/>
                <a:cs typeface="Calibri"/>
              </a:rPr>
              <a:t>foundations</a:t>
            </a:r>
            <a:endParaRPr sz="2800">
              <a:latin typeface="Calibri"/>
              <a:cs typeface="Calibri"/>
            </a:endParaRPr>
          </a:p>
          <a:p>
            <a:pPr algn="just" marL="455930" marR="386715" indent="-443230">
              <a:lnSpc>
                <a:spcPts val="3000"/>
              </a:lnSpc>
              <a:buFont typeface="Arial"/>
              <a:buChar char="●"/>
              <a:tabLst>
                <a:tab pos="456565" algn="l"/>
              </a:tabLst>
            </a:pPr>
            <a:r>
              <a:rPr dirty="0" sz="2800" spc="215">
                <a:latin typeface="Calibri"/>
                <a:cs typeface="Calibri"/>
              </a:rPr>
              <a:t>Keeps </a:t>
            </a:r>
            <a:r>
              <a:rPr dirty="0" sz="2800" spc="165">
                <a:latin typeface="Calibri"/>
                <a:cs typeface="Calibri"/>
              </a:rPr>
              <a:t>aisleways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220">
                <a:latin typeface="Calibri"/>
                <a:cs typeface="Calibri"/>
              </a:rPr>
              <a:t>open  </a:t>
            </a:r>
            <a:r>
              <a:rPr dirty="0" sz="2800" spc="155">
                <a:latin typeface="Calibri"/>
                <a:cs typeface="Calibri"/>
              </a:rPr>
              <a:t>for </a:t>
            </a:r>
            <a:r>
              <a:rPr dirty="0" sz="2800" spc="145">
                <a:latin typeface="Calibri"/>
                <a:cs typeface="Calibri"/>
              </a:rPr>
              <a:t>vehicles </a:t>
            </a:r>
            <a:r>
              <a:rPr dirty="0" sz="2800" spc="229">
                <a:latin typeface="Calibri"/>
                <a:cs typeface="Calibri"/>
              </a:rPr>
              <a:t>and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210">
                <a:latin typeface="Calibri"/>
                <a:cs typeface="Calibri"/>
              </a:rPr>
              <a:t>snow  </a:t>
            </a:r>
            <a:r>
              <a:rPr dirty="0" sz="2800" spc="185">
                <a:latin typeface="Calibri"/>
                <a:cs typeface="Calibri"/>
              </a:rPr>
              <a:t>removal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800" y="5820921"/>
            <a:ext cx="14744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105">
                <a:latin typeface="Calibri"/>
                <a:cs typeface="Calibri"/>
              </a:rPr>
              <a:t>Brendan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105">
                <a:latin typeface="Calibri"/>
                <a:cs typeface="Calibri"/>
              </a:rPr>
              <a:t>Gardner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667829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40"/>
              <a:t>Exterior </a:t>
            </a:r>
            <a:r>
              <a:rPr dirty="0" sz="4400" spc="-130"/>
              <a:t>Lighting</a:t>
            </a:r>
            <a:r>
              <a:rPr dirty="0" sz="4400" spc="-560"/>
              <a:t> </a:t>
            </a:r>
            <a:r>
              <a:rPr dirty="0" sz="4400" spc="-175"/>
              <a:t>Design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2696" y="1904188"/>
            <a:ext cx="48755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5930" indent="-4432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65">
                <a:latin typeface="Calibri"/>
                <a:cs typeface="Calibri"/>
              </a:rPr>
              <a:t>Lithonia Lighting </a:t>
            </a:r>
            <a:r>
              <a:rPr dirty="0" sz="2800" spc="210">
                <a:latin typeface="Calibri"/>
                <a:cs typeface="Calibri"/>
              </a:rPr>
              <a:t>model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190">
                <a:latin typeface="Calibri"/>
                <a:cs typeface="Calibri"/>
              </a:rPr>
              <a:t>R5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696" y="2342338"/>
            <a:ext cx="4782185" cy="2633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3130" indent="-443230">
              <a:lnSpc>
                <a:spcPts val="2740"/>
              </a:lnSpc>
              <a:spcBef>
                <a:spcPts val="100"/>
              </a:spcBef>
              <a:buSzPct val="116666"/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400" spc="170">
                <a:latin typeface="Calibri"/>
                <a:cs typeface="Calibri"/>
              </a:rPr>
              <a:t>90° </a:t>
            </a:r>
            <a:r>
              <a:rPr dirty="0" sz="2400" spc="165">
                <a:latin typeface="Calibri"/>
                <a:cs typeface="Calibri"/>
              </a:rPr>
              <a:t>cone </a:t>
            </a:r>
            <a:r>
              <a:rPr dirty="0" sz="2400" spc="130">
                <a:latin typeface="Calibri"/>
                <a:cs typeface="Calibri"/>
              </a:rPr>
              <a:t>of </a:t>
            </a:r>
            <a:r>
              <a:rPr dirty="0" sz="2400" spc="145">
                <a:latin typeface="Calibri"/>
                <a:cs typeface="Calibri"/>
              </a:rPr>
              <a:t>useful</a:t>
            </a:r>
            <a:r>
              <a:rPr dirty="0" sz="2400" spc="-185">
                <a:latin typeface="Calibri"/>
                <a:cs typeface="Calibri"/>
              </a:rPr>
              <a:t> </a:t>
            </a:r>
            <a:r>
              <a:rPr dirty="0" sz="2400" spc="105">
                <a:latin typeface="Calibri"/>
                <a:cs typeface="Calibri"/>
              </a:rPr>
              <a:t>light</a:t>
            </a:r>
            <a:endParaRPr sz="2400">
              <a:latin typeface="Calibri"/>
              <a:cs typeface="Calibri"/>
            </a:endParaRPr>
          </a:p>
          <a:p>
            <a:pPr marL="455930" marR="5080" indent="-443230">
              <a:lnSpc>
                <a:spcPts val="3000"/>
              </a:lnSpc>
              <a:spcBef>
                <a:spcPts val="26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225">
                <a:latin typeface="Calibri"/>
                <a:cs typeface="Calibri"/>
              </a:rPr>
              <a:t>Diagrams </a:t>
            </a:r>
            <a:r>
              <a:rPr dirty="0" sz="2800" spc="130">
                <a:latin typeface="Calibri"/>
                <a:cs typeface="Calibri"/>
              </a:rPr>
              <a:t>at </a:t>
            </a:r>
            <a:r>
              <a:rPr dirty="0" sz="2800" spc="145">
                <a:latin typeface="Calibri"/>
                <a:cs typeface="Calibri"/>
              </a:rPr>
              <a:t>right </a:t>
            </a:r>
            <a:r>
              <a:rPr dirty="0" sz="2800" spc="210">
                <a:latin typeface="Calibri"/>
                <a:cs typeface="Calibri"/>
              </a:rPr>
              <a:t>show  </a:t>
            </a:r>
            <a:r>
              <a:rPr dirty="0" sz="2800" spc="135">
                <a:latin typeface="Calibri"/>
                <a:cs typeface="Calibri"/>
              </a:rPr>
              <a:t>lighting </a:t>
            </a:r>
            <a:r>
              <a:rPr dirty="0" sz="2800" spc="195">
                <a:latin typeface="Calibri"/>
                <a:cs typeface="Calibri"/>
              </a:rPr>
              <a:t>areas </a:t>
            </a:r>
            <a:r>
              <a:rPr dirty="0" sz="2800" spc="155">
                <a:latin typeface="Calibri"/>
                <a:cs typeface="Calibri"/>
              </a:rPr>
              <a:t>for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165">
                <a:latin typeface="Calibri"/>
                <a:cs typeface="Calibri"/>
              </a:rPr>
              <a:t>diﬀerent  AAR clearance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180">
                <a:latin typeface="Calibri"/>
                <a:cs typeface="Calibri"/>
              </a:rPr>
              <a:t>envelopes</a:t>
            </a:r>
            <a:endParaRPr sz="2800">
              <a:latin typeface="Calibri"/>
              <a:cs typeface="Calibri"/>
            </a:endParaRPr>
          </a:p>
          <a:p>
            <a:pPr lvl="1" marL="913130" indent="-443230">
              <a:lnSpc>
                <a:spcPct val="100000"/>
              </a:lnSpc>
              <a:buSzPct val="116666"/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400" spc="110">
                <a:latin typeface="Calibri"/>
                <a:cs typeface="Calibri"/>
              </a:rPr>
              <a:t>Full </a:t>
            </a:r>
            <a:r>
              <a:rPr dirty="0" sz="2400" spc="130">
                <a:latin typeface="Calibri"/>
                <a:cs typeface="Calibri"/>
              </a:rPr>
              <a:t>illumination 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135">
                <a:latin typeface="Calibri"/>
                <a:cs typeface="Calibri"/>
              </a:rPr>
              <a:t>aisles</a:t>
            </a:r>
            <a:endParaRPr sz="2400">
              <a:latin typeface="Calibri"/>
              <a:cs typeface="Calibri"/>
            </a:endParaRPr>
          </a:p>
          <a:p>
            <a:pPr lvl="1" marL="913130" marR="153035" indent="-443230">
              <a:lnSpc>
                <a:spcPts val="2650"/>
              </a:lnSpc>
              <a:spcBef>
                <a:spcPts val="400"/>
              </a:spcBef>
              <a:buSzPct val="116666"/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400" spc="190">
                <a:latin typeface="Calibri"/>
                <a:cs typeface="Calibri"/>
              </a:rPr>
              <a:t>Shadows </a:t>
            </a:r>
            <a:r>
              <a:rPr dirty="0" sz="2400" spc="155">
                <a:latin typeface="Calibri"/>
                <a:cs typeface="Calibri"/>
              </a:rPr>
              <a:t>occur </a:t>
            </a:r>
            <a:r>
              <a:rPr dirty="0" sz="2400" spc="145">
                <a:latin typeface="Calibri"/>
                <a:cs typeface="Calibri"/>
              </a:rPr>
              <a:t>between  </a:t>
            </a:r>
            <a:r>
              <a:rPr dirty="0" sz="2400" spc="125">
                <a:latin typeface="Calibri"/>
                <a:cs typeface="Calibri"/>
              </a:rPr>
              <a:t>track </a:t>
            </a:r>
            <a:r>
              <a:rPr dirty="0" sz="2400" spc="155">
                <a:latin typeface="Calibri"/>
                <a:cs typeface="Calibri"/>
              </a:rPr>
              <a:t>pairs </a:t>
            </a:r>
            <a:r>
              <a:rPr dirty="0" sz="2400" spc="175">
                <a:latin typeface="Calibri"/>
                <a:cs typeface="Calibri"/>
              </a:rPr>
              <a:t>when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160">
                <a:latin typeface="Calibri"/>
                <a:cs typeface="Calibri"/>
              </a:rPr>
              <a:t>occupied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13025" y="1885025"/>
            <a:ext cx="3687099" cy="1543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13025" y="3765841"/>
            <a:ext cx="3687100" cy="1543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417112" y="2265276"/>
            <a:ext cx="852169" cy="880744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94640" marR="5080" indent="-282575">
              <a:lnSpc>
                <a:spcPct val="100400"/>
              </a:lnSpc>
              <a:spcBef>
                <a:spcPts val="85"/>
              </a:spcBef>
            </a:pPr>
            <a:r>
              <a:rPr dirty="0" sz="2800" spc="125">
                <a:latin typeface="Calibri"/>
                <a:cs typeface="Calibri"/>
              </a:rPr>
              <a:t>Plate  </a:t>
            </a:r>
            <a:r>
              <a:rPr dirty="0" sz="2800" spc="32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800" y="5820921"/>
            <a:ext cx="14744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105">
                <a:latin typeface="Calibri"/>
                <a:cs typeface="Calibri"/>
              </a:rPr>
              <a:t>Brendan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105">
                <a:latin typeface="Calibri"/>
                <a:cs typeface="Calibri"/>
              </a:rPr>
              <a:t>Gardner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7112" y="4055976"/>
            <a:ext cx="852169" cy="880744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13690" marR="5080" indent="-301625">
              <a:lnSpc>
                <a:spcPct val="100400"/>
              </a:lnSpc>
              <a:spcBef>
                <a:spcPts val="85"/>
              </a:spcBef>
            </a:pPr>
            <a:r>
              <a:rPr dirty="0" sz="2800" spc="125">
                <a:latin typeface="Calibri"/>
                <a:cs typeface="Calibri"/>
              </a:rPr>
              <a:t>Plate  </a:t>
            </a:r>
            <a:r>
              <a:rPr dirty="0" sz="2800" spc="270"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4322" y="6238832"/>
            <a:ext cx="337770" cy="41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4028" y="6346057"/>
            <a:ext cx="2833489" cy="161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8166" y="690088"/>
            <a:ext cx="192532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5"/>
              <a:t>Outline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670466" y="1727126"/>
            <a:ext cx="5036820" cy="2357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9115" indent="-526415">
              <a:lnSpc>
                <a:spcPts val="3180"/>
              </a:lnSpc>
              <a:spcBef>
                <a:spcPts val="100"/>
              </a:spcBef>
              <a:buAutoNum type="arabicPeriod"/>
              <a:tabLst>
                <a:tab pos="539115" algn="l"/>
                <a:tab pos="539750" algn="l"/>
              </a:tabLst>
            </a:pPr>
            <a:r>
              <a:rPr dirty="0" sz="2800" spc="155">
                <a:latin typeface="Calibri"/>
                <a:cs typeface="Calibri"/>
              </a:rPr>
              <a:t>Introduction</a:t>
            </a:r>
            <a:endParaRPr sz="2800">
              <a:latin typeface="Calibri"/>
              <a:cs typeface="Calibri"/>
            </a:endParaRPr>
          </a:p>
          <a:p>
            <a:pPr marL="539115" indent="-525145">
              <a:lnSpc>
                <a:spcPts val="3000"/>
              </a:lnSpc>
              <a:buFont typeface="Arial"/>
              <a:buAutoNum type="arabicPeriod"/>
              <a:tabLst>
                <a:tab pos="539115" algn="l"/>
                <a:tab pos="539750" algn="l"/>
              </a:tabLst>
            </a:pPr>
            <a:r>
              <a:rPr dirty="0" sz="2800" spc="135">
                <a:latin typeface="Calibri"/>
                <a:cs typeface="Calibri"/>
              </a:rPr>
              <a:t>Rail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 spc="210">
                <a:latin typeface="Calibri"/>
                <a:cs typeface="Calibri"/>
              </a:rPr>
              <a:t>Design</a:t>
            </a:r>
            <a:endParaRPr sz="2800">
              <a:latin typeface="Calibri"/>
              <a:cs typeface="Calibri"/>
            </a:endParaRPr>
          </a:p>
          <a:p>
            <a:pPr marL="539115" indent="-525145">
              <a:lnSpc>
                <a:spcPts val="3000"/>
              </a:lnSpc>
              <a:buFont typeface="Arial"/>
              <a:buAutoNum type="arabicPeriod"/>
              <a:tabLst>
                <a:tab pos="539115" algn="l"/>
                <a:tab pos="539750" algn="l"/>
              </a:tabLst>
            </a:pPr>
            <a:r>
              <a:rPr dirty="0" sz="2800" spc="165">
                <a:latin typeface="Calibri"/>
                <a:cs typeface="Calibri"/>
              </a:rPr>
              <a:t>Lighting </a:t>
            </a:r>
            <a:r>
              <a:rPr dirty="0" sz="2800" spc="130">
                <a:latin typeface="Calibri"/>
                <a:cs typeface="Calibri"/>
              </a:rPr>
              <a:t>&amp; </a:t>
            </a:r>
            <a:r>
              <a:rPr dirty="0" sz="2800" spc="200">
                <a:latin typeface="Calibri"/>
                <a:cs typeface="Calibri"/>
              </a:rPr>
              <a:t>Drainage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210">
                <a:latin typeface="Calibri"/>
                <a:cs typeface="Calibri"/>
              </a:rPr>
              <a:t>Design</a:t>
            </a:r>
            <a:endParaRPr sz="2800">
              <a:latin typeface="Calibri"/>
              <a:cs typeface="Calibri"/>
            </a:endParaRPr>
          </a:p>
          <a:p>
            <a:pPr marL="539115" indent="-525145">
              <a:lnSpc>
                <a:spcPts val="3000"/>
              </a:lnSpc>
              <a:buFont typeface="Arial"/>
              <a:buAutoNum type="arabicPeriod"/>
              <a:tabLst>
                <a:tab pos="539115" algn="l"/>
                <a:tab pos="539750" algn="l"/>
              </a:tabLst>
            </a:pPr>
            <a:r>
              <a:rPr dirty="0" sz="2800" spc="175">
                <a:latin typeface="Calibri"/>
                <a:cs typeface="Calibri"/>
              </a:rPr>
              <a:t>Construction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170">
                <a:latin typeface="Calibri"/>
                <a:cs typeface="Calibri"/>
              </a:rPr>
              <a:t>Estimates</a:t>
            </a:r>
            <a:endParaRPr sz="2800">
              <a:latin typeface="Calibri"/>
              <a:cs typeface="Calibri"/>
            </a:endParaRPr>
          </a:p>
          <a:p>
            <a:pPr marL="539115" indent="-525145">
              <a:lnSpc>
                <a:spcPts val="3000"/>
              </a:lnSpc>
              <a:buFont typeface="Arial"/>
              <a:buAutoNum type="arabicPeriod"/>
              <a:tabLst>
                <a:tab pos="539115" algn="l"/>
                <a:tab pos="539750" algn="l"/>
              </a:tabLst>
            </a:pPr>
            <a:r>
              <a:rPr dirty="0" sz="2800" spc="190">
                <a:latin typeface="Calibri"/>
                <a:cs typeface="Calibri"/>
              </a:rPr>
              <a:t>Conclusion</a:t>
            </a:r>
            <a:endParaRPr sz="2800">
              <a:latin typeface="Calibri"/>
              <a:cs typeface="Calibri"/>
            </a:endParaRPr>
          </a:p>
          <a:p>
            <a:pPr marL="539115" indent="-525145">
              <a:lnSpc>
                <a:spcPts val="3180"/>
              </a:lnSpc>
              <a:buFont typeface="Arial"/>
              <a:buAutoNum type="arabicPeriod"/>
              <a:tabLst>
                <a:tab pos="539115" algn="l"/>
                <a:tab pos="539750" algn="l"/>
              </a:tabLst>
            </a:pPr>
            <a:r>
              <a:rPr dirty="0" sz="2800" spc="190">
                <a:latin typeface="Calibri"/>
                <a:cs typeface="Calibri"/>
              </a:rPr>
              <a:t>Questions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45688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80"/>
              <a:t>Drainage</a:t>
            </a:r>
            <a:r>
              <a:rPr dirty="0" sz="4400" spc="-330"/>
              <a:t> </a:t>
            </a:r>
            <a:r>
              <a:rPr dirty="0" sz="4400" spc="-175"/>
              <a:t>Design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2696" y="1780588"/>
            <a:ext cx="5421630" cy="2744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5930" indent="-443230">
              <a:lnSpc>
                <a:spcPts val="3204"/>
              </a:lnSpc>
              <a:spcBef>
                <a:spcPts val="10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45">
                <a:latin typeface="Calibri"/>
                <a:cs typeface="Calibri"/>
              </a:rPr>
              <a:t>471,800 </a:t>
            </a:r>
            <a:r>
              <a:rPr dirty="0" sz="2800" spc="200">
                <a:latin typeface="Calibri"/>
                <a:cs typeface="Calibri"/>
              </a:rPr>
              <a:t>SF </a:t>
            </a:r>
            <a:r>
              <a:rPr dirty="0" sz="2800" spc="185">
                <a:latin typeface="Calibri"/>
                <a:cs typeface="Calibri"/>
              </a:rPr>
              <a:t>drainage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185">
                <a:latin typeface="Calibri"/>
                <a:cs typeface="Calibri"/>
              </a:rPr>
              <a:t>area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ts val="3025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215">
                <a:latin typeface="Calibri"/>
                <a:cs typeface="Calibri"/>
              </a:rPr>
              <a:t>Sandy </a:t>
            </a:r>
            <a:r>
              <a:rPr dirty="0" sz="2800" spc="175">
                <a:latin typeface="Calibri"/>
                <a:cs typeface="Calibri"/>
              </a:rPr>
              <a:t>underlying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160">
                <a:latin typeface="Calibri"/>
                <a:cs typeface="Calibri"/>
              </a:rPr>
              <a:t>soils</a:t>
            </a:r>
            <a:endParaRPr sz="2800">
              <a:latin typeface="Calibri"/>
              <a:cs typeface="Calibri"/>
            </a:endParaRPr>
          </a:p>
          <a:p>
            <a:pPr marL="455930" marR="5080" indent="-443230">
              <a:lnSpc>
                <a:spcPts val="3000"/>
              </a:lnSpc>
              <a:spcBef>
                <a:spcPts val="219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35">
                <a:latin typeface="Calibri"/>
                <a:cs typeface="Calibri"/>
              </a:rPr>
              <a:t>100-year, </a:t>
            </a:r>
            <a:r>
              <a:rPr dirty="0" sz="2800" spc="175">
                <a:latin typeface="Calibri"/>
                <a:cs typeface="Calibri"/>
              </a:rPr>
              <a:t>24-hour </a:t>
            </a:r>
            <a:r>
              <a:rPr dirty="0" sz="2800" spc="165">
                <a:latin typeface="Calibri"/>
                <a:cs typeface="Calibri"/>
              </a:rPr>
              <a:t>storm: </a:t>
            </a:r>
            <a:r>
              <a:rPr dirty="0" sz="2800" spc="-10">
                <a:latin typeface="Calibri"/>
                <a:cs typeface="Calibri"/>
              </a:rPr>
              <a:t>5”</a:t>
            </a:r>
            <a:r>
              <a:rPr dirty="0" sz="2800" spc="-140">
                <a:latin typeface="Calibri"/>
                <a:cs typeface="Calibri"/>
              </a:rPr>
              <a:t> </a:t>
            </a:r>
            <a:r>
              <a:rPr dirty="0" sz="2800" spc="150">
                <a:latin typeface="Calibri"/>
                <a:cs typeface="Calibri"/>
              </a:rPr>
              <a:t>of  </a:t>
            </a:r>
            <a:r>
              <a:rPr dirty="0" sz="2800" spc="145">
                <a:latin typeface="Calibri"/>
                <a:cs typeface="Calibri"/>
              </a:rPr>
              <a:t>precipitation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ts val="2780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90">
                <a:latin typeface="Calibri"/>
                <a:cs typeface="Calibri"/>
              </a:rPr>
              <a:t>Runoﬀ:</a:t>
            </a:r>
            <a:endParaRPr sz="2800">
              <a:latin typeface="Calibri"/>
              <a:cs typeface="Calibri"/>
            </a:endParaRPr>
          </a:p>
          <a:p>
            <a:pPr lvl="1" marL="913130" indent="-443230">
              <a:lnSpc>
                <a:spcPts val="3000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800" spc="70">
                <a:latin typeface="Calibri"/>
                <a:cs typeface="Calibri"/>
              </a:rPr>
              <a:t>2.54” </a:t>
            </a:r>
            <a:r>
              <a:rPr dirty="0" sz="2800" spc="155">
                <a:latin typeface="Calibri"/>
                <a:cs typeface="Calibri"/>
              </a:rPr>
              <a:t>for </a:t>
            </a:r>
            <a:r>
              <a:rPr dirty="0" sz="2800" spc="185">
                <a:latin typeface="Calibri"/>
                <a:cs typeface="Calibri"/>
              </a:rPr>
              <a:t>avg </a:t>
            </a:r>
            <a:r>
              <a:rPr dirty="0" sz="2800" spc="140">
                <a:latin typeface="Calibri"/>
                <a:cs typeface="Calibri"/>
              </a:rPr>
              <a:t>soil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185">
                <a:latin typeface="Calibri"/>
                <a:cs typeface="Calibri"/>
              </a:rPr>
              <a:t>moisture</a:t>
            </a:r>
            <a:endParaRPr sz="2800">
              <a:latin typeface="Calibri"/>
              <a:cs typeface="Calibri"/>
            </a:endParaRPr>
          </a:p>
          <a:p>
            <a:pPr lvl="1" marL="913130" indent="-443230">
              <a:lnSpc>
                <a:spcPts val="3180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800" spc="70">
                <a:latin typeface="Calibri"/>
                <a:cs typeface="Calibri"/>
              </a:rPr>
              <a:t>4.11” </a:t>
            </a:r>
            <a:r>
              <a:rPr dirty="0" sz="2800" spc="155">
                <a:latin typeface="Calibri"/>
                <a:cs typeface="Calibri"/>
              </a:rPr>
              <a:t>for </a:t>
            </a:r>
            <a:r>
              <a:rPr dirty="0" sz="2800" spc="190">
                <a:latin typeface="Calibri"/>
                <a:cs typeface="Calibri"/>
              </a:rPr>
              <a:t>high </a:t>
            </a:r>
            <a:r>
              <a:rPr dirty="0" sz="2800" spc="140">
                <a:latin typeface="Calibri"/>
                <a:cs typeface="Calibri"/>
              </a:rPr>
              <a:t>soil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 spc="185">
                <a:latin typeface="Calibri"/>
                <a:cs typeface="Calibri"/>
              </a:rPr>
              <a:t>moisture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46050" y="2142900"/>
            <a:ext cx="4454074" cy="339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39700" y="2136550"/>
            <a:ext cx="4467225" cy="3405504"/>
          </a:xfrm>
          <a:custGeom>
            <a:avLst/>
            <a:gdLst/>
            <a:ahLst/>
            <a:cxnLst/>
            <a:rect l="l" t="t" r="r" b="b"/>
            <a:pathLst>
              <a:path w="4467225" h="3405504">
                <a:moveTo>
                  <a:pt x="0" y="0"/>
                </a:moveTo>
                <a:lnTo>
                  <a:pt x="4466774" y="0"/>
                </a:lnTo>
                <a:lnTo>
                  <a:pt x="4466774" y="3405100"/>
                </a:lnTo>
                <a:lnTo>
                  <a:pt x="0" y="34051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7800" y="5820921"/>
            <a:ext cx="14744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105">
                <a:latin typeface="Calibri"/>
                <a:cs typeface="Calibri"/>
              </a:rPr>
              <a:t>Brendan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105">
                <a:latin typeface="Calibri"/>
                <a:cs typeface="Calibri"/>
              </a:rPr>
              <a:t>Gardner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45688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80"/>
              <a:t>Drainage</a:t>
            </a:r>
            <a:r>
              <a:rPr dirty="0" sz="4400" spc="-330"/>
              <a:t> </a:t>
            </a:r>
            <a:r>
              <a:rPr dirty="0" sz="4400" spc="-175"/>
              <a:t>Design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2696" y="1780588"/>
            <a:ext cx="5456555" cy="160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5930" indent="-4432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215">
                <a:latin typeface="Calibri"/>
                <a:cs typeface="Calibri"/>
              </a:rPr>
              <a:t>Underground </a:t>
            </a:r>
            <a:r>
              <a:rPr dirty="0" sz="2800" spc="170">
                <a:latin typeface="Calibri"/>
                <a:cs typeface="Calibri"/>
              </a:rPr>
              <a:t>Detention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204">
                <a:latin typeface="Calibri"/>
                <a:cs typeface="Calibri"/>
              </a:rPr>
              <a:t>Basin</a:t>
            </a:r>
            <a:endParaRPr sz="2800">
              <a:latin typeface="Calibri"/>
              <a:cs typeface="Calibri"/>
            </a:endParaRPr>
          </a:p>
          <a:p>
            <a:pPr lvl="1" marL="913130" indent="-443230">
              <a:lnSpc>
                <a:spcPts val="2740"/>
              </a:lnSpc>
              <a:spcBef>
                <a:spcPts val="90"/>
              </a:spcBef>
              <a:buSzPct val="116666"/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400" spc="225">
                <a:latin typeface="Calibri"/>
                <a:cs typeface="Calibri"/>
              </a:rPr>
              <a:t>HDPE </a:t>
            </a:r>
            <a:r>
              <a:rPr dirty="0" sz="2400" spc="145">
                <a:latin typeface="Calibri"/>
                <a:cs typeface="Calibri"/>
              </a:rPr>
              <a:t>perforated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150">
                <a:latin typeface="Calibri"/>
                <a:cs typeface="Calibri"/>
              </a:rPr>
              <a:t>pipe</a:t>
            </a:r>
            <a:endParaRPr sz="2400">
              <a:latin typeface="Calibri"/>
              <a:cs typeface="Calibri"/>
            </a:endParaRPr>
          </a:p>
          <a:p>
            <a:pPr marL="455930" indent="-443230">
              <a:lnSpc>
                <a:spcPts val="3040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260">
                <a:latin typeface="Calibri"/>
                <a:cs typeface="Calibri"/>
              </a:rPr>
              <a:t>HDPE </a:t>
            </a:r>
            <a:r>
              <a:rPr dirty="0" sz="2800" spc="165">
                <a:latin typeface="Calibri"/>
                <a:cs typeface="Calibri"/>
              </a:rPr>
              <a:t>feeder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 spc="150">
                <a:latin typeface="Calibri"/>
                <a:cs typeface="Calibri"/>
              </a:rPr>
              <a:t>lines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ts val="3180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50">
                <a:latin typeface="Calibri"/>
                <a:cs typeface="Calibri"/>
              </a:rPr>
              <a:t>Ductile </a:t>
            </a:r>
            <a:r>
              <a:rPr dirty="0" sz="2800" spc="170">
                <a:latin typeface="Calibri"/>
                <a:cs typeface="Calibri"/>
              </a:rPr>
              <a:t>Iron </a:t>
            </a:r>
            <a:r>
              <a:rPr dirty="0" sz="2800" spc="175">
                <a:latin typeface="Calibri"/>
                <a:cs typeface="Calibri"/>
              </a:rPr>
              <a:t>Pipe </a:t>
            </a:r>
            <a:r>
              <a:rPr dirty="0" sz="2800" spc="210">
                <a:latin typeface="Calibri"/>
                <a:cs typeface="Calibri"/>
              </a:rPr>
              <a:t>under</a:t>
            </a:r>
            <a:r>
              <a:rPr dirty="0" sz="2800" spc="-170">
                <a:latin typeface="Calibri"/>
                <a:cs typeface="Calibri"/>
              </a:rPr>
              <a:t> </a:t>
            </a:r>
            <a:r>
              <a:rPr dirty="0" sz="2800" spc="150">
                <a:latin typeface="Calibri"/>
                <a:cs typeface="Calibri"/>
              </a:rPr>
              <a:t>track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9623" y="3773375"/>
            <a:ext cx="2351899" cy="2050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93273" y="3767025"/>
            <a:ext cx="2364740" cy="2063750"/>
          </a:xfrm>
          <a:custGeom>
            <a:avLst/>
            <a:gdLst/>
            <a:ahLst/>
            <a:cxnLst/>
            <a:rect l="l" t="t" r="r" b="b"/>
            <a:pathLst>
              <a:path w="2364740" h="2063750">
                <a:moveTo>
                  <a:pt x="0" y="0"/>
                </a:moveTo>
                <a:lnTo>
                  <a:pt x="2364599" y="0"/>
                </a:lnTo>
                <a:lnTo>
                  <a:pt x="2364599" y="2063674"/>
                </a:lnTo>
                <a:lnTo>
                  <a:pt x="0" y="206367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54525" y="1966026"/>
            <a:ext cx="5131724" cy="3746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49762" y="1961263"/>
            <a:ext cx="5141595" cy="3756025"/>
          </a:xfrm>
          <a:custGeom>
            <a:avLst/>
            <a:gdLst/>
            <a:ahLst/>
            <a:cxnLst/>
            <a:rect l="l" t="t" r="r" b="b"/>
            <a:pathLst>
              <a:path w="5141595" h="3756025">
                <a:moveTo>
                  <a:pt x="0" y="0"/>
                </a:moveTo>
                <a:lnTo>
                  <a:pt x="5141249" y="0"/>
                </a:lnTo>
                <a:lnTo>
                  <a:pt x="5141249" y="3755675"/>
                </a:lnTo>
                <a:lnTo>
                  <a:pt x="0" y="37556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454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7800" y="5820921"/>
            <a:ext cx="14744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105">
                <a:latin typeface="Calibri"/>
                <a:cs typeface="Calibri"/>
              </a:rPr>
              <a:t>Brendan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105">
                <a:latin typeface="Calibri"/>
                <a:cs typeface="Calibri"/>
              </a:rPr>
              <a:t>Gardner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45688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80"/>
              <a:t>Drainage</a:t>
            </a:r>
            <a:r>
              <a:rPr dirty="0" sz="4400" spc="-330"/>
              <a:t> </a:t>
            </a:r>
            <a:r>
              <a:rPr dirty="0" sz="4400" spc="-175"/>
              <a:t>Design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2696" y="1780588"/>
            <a:ext cx="4582795" cy="1982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5930" indent="-443230">
              <a:lnSpc>
                <a:spcPts val="3204"/>
              </a:lnSpc>
              <a:spcBef>
                <a:spcPts val="10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-25">
                <a:latin typeface="Calibri"/>
                <a:cs typeface="Calibri"/>
              </a:rPr>
              <a:t>4’ </a:t>
            </a:r>
            <a:r>
              <a:rPr dirty="0" sz="2800" spc="260">
                <a:latin typeface="Calibri"/>
                <a:cs typeface="Calibri"/>
              </a:rPr>
              <a:t>HDPE </a:t>
            </a:r>
            <a:r>
              <a:rPr dirty="0" sz="2800" spc="170">
                <a:latin typeface="Calibri"/>
                <a:cs typeface="Calibri"/>
              </a:rPr>
              <a:t>perforated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175">
                <a:latin typeface="Calibri"/>
                <a:cs typeface="Calibri"/>
              </a:rPr>
              <a:t>pipe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ts val="3025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-25">
                <a:latin typeface="Calibri"/>
                <a:cs typeface="Calibri"/>
              </a:rPr>
              <a:t>5’ </a:t>
            </a:r>
            <a:r>
              <a:rPr dirty="0" sz="2800" spc="175">
                <a:latin typeface="Calibri"/>
                <a:cs typeface="Calibri"/>
              </a:rPr>
              <a:t>pipe</a:t>
            </a:r>
            <a:r>
              <a:rPr dirty="0" sz="2800" spc="185">
                <a:latin typeface="Calibri"/>
                <a:cs typeface="Calibri"/>
              </a:rPr>
              <a:t> </a:t>
            </a:r>
            <a:r>
              <a:rPr dirty="0" sz="2800" spc="165">
                <a:latin typeface="Calibri"/>
                <a:cs typeface="Calibri"/>
              </a:rPr>
              <a:t>centers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ts val="3180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215">
                <a:latin typeface="Calibri"/>
                <a:cs typeface="Calibri"/>
              </a:rPr>
              <a:t>Underground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204">
                <a:latin typeface="Calibri"/>
                <a:cs typeface="Calibri"/>
              </a:rPr>
              <a:t>Basin</a:t>
            </a:r>
            <a:endParaRPr sz="2800">
              <a:latin typeface="Calibri"/>
              <a:cs typeface="Calibri"/>
            </a:endParaRPr>
          </a:p>
          <a:p>
            <a:pPr lvl="1" marL="913130" indent="-443230">
              <a:lnSpc>
                <a:spcPct val="100000"/>
              </a:lnSpc>
              <a:spcBef>
                <a:spcPts val="40"/>
              </a:spcBef>
              <a:buSzPct val="116666"/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400" spc="175">
                <a:latin typeface="Calibri"/>
                <a:cs typeface="Calibri"/>
              </a:rPr>
              <a:t>High </a:t>
            </a:r>
            <a:r>
              <a:rPr dirty="0" sz="2400" spc="120">
                <a:latin typeface="Calibri"/>
                <a:cs typeface="Calibri"/>
              </a:rPr>
              <a:t>soil </a:t>
            </a:r>
            <a:r>
              <a:rPr dirty="0" sz="2400" spc="140">
                <a:latin typeface="Calibri"/>
                <a:cs typeface="Calibri"/>
              </a:rPr>
              <a:t>moisture: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90">
                <a:latin typeface="Calibri"/>
                <a:cs typeface="Calibri"/>
              </a:rPr>
              <a:t>12890’</a:t>
            </a:r>
            <a:endParaRPr sz="2400">
              <a:latin typeface="Calibri"/>
              <a:cs typeface="Calibri"/>
            </a:endParaRPr>
          </a:p>
          <a:p>
            <a:pPr lvl="1" marL="913130" indent="-443230">
              <a:lnSpc>
                <a:spcPct val="100000"/>
              </a:lnSpc>
              <a:spcBef>
                <a:spcPts val="120"/>
              </a:spcBef>
              <a:buSzPct val="116666"/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400" spc="140">
                <a:latin typeface="Calibri"/>
                <a:cs typeface="Calibri"/>
              </a:rPr>
              <a:t>Avg </a:t>
            </a:r>
            <a:r>
              <a:rPr dirty="0" sz="2400" spc="120">
                <a:latin typeface="Calibri"/>
                <a:cs typeface="Calibri"/>
              </a:rPr>
              <a:t>soil </a:t>
            </a:r>
            <a:r>
              <a:rPr dirty="0" sz="2400" spc="140">
                <a:latin typeface="Calibri"/>
                <a:cs typeface="Calibri"/>
              </a:rPr>
              <a:t>moisture: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7960’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4525" y="1802199"/>
            <a:ext cx="5678699" cy="3492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98175" y="1795849"/>
            <a:ext cx="5691505" cy="3505200"/>
          </a:xfrm>
          <a:custGeom>
            <a:avLst/>
            <a:gdLst/>
            <a:ahLst/>
            <a:cxnLst/>
            <a:rect l="l" t="t" r="r" b="b"/>
            <a:pathLst>
              <a:path w="5691505" h="3505200">
                <a:moveTo>
                  <a:pt x="0" y="0"/>
                </a:moveTo>
                <a:lnTo>
                  <a:pt x="5691399" y="0"/>
                </a:lnTo>
                <a:lnTo>
                  <a:pt x="5691399" y="3504849"/>
                </a:lnTo>
                <a:lnTo>
                  <a:pt x="0" y="350484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7800" y="5820921"/>
            <a:ext cx="147447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105">
                <a:latin typeface="Calibri"/>
                <a:cs typeface="Calibri"/>
              </a:rPr>
              <a:t>Brendan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105">
                <a:latin typeface="Calibri"/>
                <a:cs typeface="Calibri"/>
              </a:rPr>
              <a:t>Gardner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45688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80"/>
              <a:t>Drainage</a:t>
            </a:r>
            <a:r>
              <a:rPr dirty="0" sz="4400" spc="-330"/>
              <a:t> </a:t>
            </a:r>
            <a:r>
              <a:rPr dirty="0" sz="4400" spc="-175"/>
              <a:t>Design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2696" y="1780588"/>
            <a:ext cx="4582795" cy="1982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5930" indent="-443230">
              <a:lnSpc>
                <a:spcPts val="3204"/>
              </a:lnSpc>
              <a:spcBef>
                <a:spcPts val="10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-25">
                <a:latin typeface="Calibri"/>
                <a:cs typeface="Calibri"/>
              </a:rPr>
              <a:t>4’ </a:t>
            </a:r>
            <a:r>
              <a:rPr dirty="0" sz="2800" spc="260">
                <a:latin typeface="Calibri"/>
                <a:cs typeface="Calibri"/>
              </a:rPr>
              <a:t>HDPE </a:t>
            </a:r>
            <a:r>
              <a:rPr dirty="0" sz="2800" spc="170">
                <a:latin typeface="Calibri"/>
                <a:cs typeface="Calibri"/>
              </a:rPr>
              <a:t>perforated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175">
                <a:latin typeface="Calibri"/>
                <a:cs typeface="Calibri"/>
              </a:rPr>
              <a:t>pipe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ts val="3025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-25">
                <a:latin typeface="Calibri"/>
                <a:cs typeface="Calibri"/>
              </a:rPr>
              <a:t>5’ </a:t>
            </a:r>
            <a:r>
              <a:rPr dirty="0" sz="2800" spc="175">
                <a:latin typeface="Calibri"/>
                <a:cs typeface="Calibri"/>
              </a:rPr>
              <a:t>pipe</a:t>
            </a:r>
            <a:r>
              <a:rPr dirty="0" sz="2800" spc="185">
                <a:latin typeface="Calibri"/>
                <a:cs typeface="Calibri"/>
              </a:rPr>
              <a:t> </a:t>
            </a:r>
            <a:r>
              <a:rPr dirty="0" sz="2800" spc="165">
                <a:latin typeface="Calibri"/>
                <a:cs typeface="Calibri"/>
              </a:rPr>
              <a:t>centers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ts val="3180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215">
                <a:latin typeface="Calibri"/>
                <a:cs typeface="Calibri"/>
              </a:rPr>
              <a:t>Underground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204">
                <a:latin typeface="Calibri"/>
                <a:cs typeface="Calibri"/>
              </a:rPr>
              <a:t>Basin</a:t>
            </a:r>
            <a:endParaRPr sz="2800">
              <a:latin typeface="Calibri"/>
              <a:cs typeface="Calibri"/>
            </a:endParaRPr>
          </a:p>
          <a:p>
            <a:pPr lvl="1" marL="913130" indent="-443230">
              <a:lnSpc>
                <a:spcPct val="100000"/>
              </a:lnSpc>
              <a:spcBef>
                <a:spcPts val="40"/>
              </a:spcBef>
              <a:buSzPct val="116666"/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400" spc="175">
                <a:latin typeface="Calibri"/>
                <a:cs typeface="Calibri"/>
              </a:rPr>
              <a:t>High </a:t>
            </a:r>
            <a:r>
              <a:rPr dirty="0" sz="2400" spc="120">
                <a:latin typeface="Calibri"/>
                <a:cs typeface="Calibri"/>
              </a:rPr>
              <a:t>soil </a:t>
            </a:r>
            <a:r>
              <a:rPr dirty="0" sz="2400" spc="140">
                <a:latin typeface="Calibri"/>
                <a:cs typeface="Calibri"/>
              </a:rPr>
              <a:t>moisture: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90">
                <a:latin typeface="Calibri"/>
                <a:cs typeface="Calibri"/>
              </a:rPr>
              <a:t>12890’</a:t>
            </a:r>
            <a:endParaRPr sz="2400">
              <a:latin typeface="Calibri"/>
              <a:cs typeface="Calibri"/>
            </a:endParaRPr>
          </a:p>
          <a:p>
            <a:pPr lvl="1" marL="913130" indent="-443230">
              <a:lnSpc>
                <a:spcPct val="100000"/>
              </a:lnSpc>
              <a:spcBef>
                <a:spcPts val="120"/>
              </a:spcBef>
              <a:buSzPct val="116666"/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400" spc="140">
                <a:latin typeface="Calibri"/>
                <a:cs typeface="Calibri"/>
              </a:rPr>
              <a:t>Avg </a:t>
            </a:r>
            <a:r>
              <a:rPr dirty="0" sz="2400" spc="120">
                <a:latin typeface="Calibri"/>
                <a:cs typeface="Calibri"/>
              </a:rPr>
              <a:t>soil </a:t>
            </a:r>
            <a:r>
              <a:rPr dirty="0" sz="2400" spc="140">
                <a:latin typeface="Calibri"/>
                <a:cs typeface="Calibri"/>
              </a:rPr>
              <a:t>moisture: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7960’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4525" y="1802199"/>
            <a:ext cx="5678699" cy="3492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98175" y="1795849"/>
            <a:ext cx="5691505" cy="3505200"/>
          </a:xfrm>
          <a:custGeom>
            <a:avLst/>
            <a:gdLst/>
            <a:ahLst/>
            <a:cxnLst/>
            <a:rect l="l" t="t" r="r" b="b"/>
            <a:pathLst>
              <a:path w="5691505" h="3505200">
                <a:moveTo>
                  <a:pt x="0" y="0"/>
                </a:moveTo>
                <a:lnTo>
                  <a:pt x="5691399" y="0"/>
                </a:lnTo>
                <a:lnTo>
                  <a:pt x="5691399" y="3504849"/>
                </a:lnTo>
                <a:lnTo>
                  <a:pt x="0" y="350484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67325" y="5360263"/>
            <a:ext cx="14744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5">
                <a:latin typeface="Calibri"/>
                <a:cs typeface="Calibri"/>
              </a:rPr>
              <a:t>Brendan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105">
                <a:latin typeface="Calibri"/>
                <a:cs typeface="Calibri"/>
              </a:rPr>
              <a:t>Gardner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43500" y="1865224"/>
            <a:ext cx="791845" cy="1941195"/>
          </a:xfrm>
          <a:custGeom>
            <a:avLst/>
            <a:gdLst/>
            <a:ahLst/>
            <a:cxnLst/>
            <a:rect l="l" t="t" r="r" b="b"/>
            <a:pathLst>
              <a:path w="791845" h="1941195">
                <a:moveTo>
                  <a:pt x="0" y="0"/>
                </a:moveTo>
                <a:lnTo>
                  <a:pt x="791399" y="0"/>
                </a:lnTo>
                <a:lnTo>
                  <a:pt x="791399" y="1940699"/>
                </a:lnTo>
                <a:lnTo>
                  <a:pt x="0" y="1940699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00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91490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80"/>
              <a:t>Drainage </a:t>
            </a:r>
            <a:r>
              <a:rPr dirty="0" sz="4400" spc="-5"/>
              <a:t>Further</a:t>
            </a:r>
            <a:r>
              <a:rPr dirty="0" sz="4400" spc="-520"/>
              <a:t> </a:t>
            </a:r>
            <a:r>
              <a:rPr dirty="0" sz="4400" spc="-90"/>
              <a:t>Considerations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2696" y="1780588"/>
            <a:ext cx="4493895" cy="2982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5930" indent="-443230">
              <a:lnSpc>
                <a:spcPts val="3229"/>
              </a:lnSpc>
              <a:spcBef>
                <a:spcPts val="10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45">
                <a:latin typeface="Calibri"/>
                <a:cs typeface="Calibri"/>
              </a:rPr>
              <a:t>Soil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160">
                <a:latin typeface="Calibri"/>
                <a:cs typeface="Calibri"/>
              </a:rPr>
              <a:t>Testing</a:t>
            </a:r>
            <a:endParaRPr sz="2800">
              <a:latin typeface="Calibri"/>
              <a:cs typeface="Calibri"/>
            </a:endParaRPr>
          </a:p>
          <a:p>
            <a:pPr lvl="1" marL="913130" indent="-367030">
              <a:lnSpc>
                <a:spcPts val="2595"/>
              </a:lnSpc>
              <a:buSzPct val="75000"/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400" spc="114">
                <a:latin typeface="Calibri"/>
                <a:cs typeface="Calibri"/>
              </a:rPr>
              <a:t>Water </a:t>
            </a:r>
            <a:r>
              <a:rPr dirty="0" sz="2400" spc="145">
                <a:latin typeface="Calibri"/>
                <a:cs typeface="Calibri"/>
              </a:rPr>
              <a:t>Table </a:t>
            </a:r>
            <a:r>
              <a:rPr dirty="0" sz="2400" spc="110">
                <a:latin typeface="Calibri"/>
                <a:cs typeface="Calibri"/>
              </a:rPr>
              <a:t>&amp;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114">
                <a:latin typeface="Calibri"/>
                <a:cs typeface="Calibri"/>
              </a:rPr>
              <a:t>Inﬁltration</a:t>
            </a:r>
            <a:endParaRPr sz="2400">
              <a:latin typeface="Calibri"/>
              <a:cs typeface="Calibri"/>
            </a:endParaRPr>
          </a:p>
          <a:p>
            <a:pPr marL="455930" indent="-443230">
              <a:lnSpc>
                <a:spcPts val="3055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229">
                <a:latin typeface="Calibri"/>
                <a:cs typeface="Calibri"/>
              </a:rPr>
              <a:t>Runoﬀ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210">
                <a:latin typeface="Calibri"/>
                <a:cs typeface="Calibri"/>
              </a:rPr>
              <a:t>assumptions</a:t>
            </a:r>
            <a:endParaRPr sz="2800">
              <a:latin typeface="Calibri"/>
              <a:cs typeface="Calibri"/>
            </a:endParaRPr>
          </a:p>
          <a:p>
            <a:pPr lvl="1" marL="913130" indent="-367030">
              <a:lnSpc>
                <a:spcPts val="2570"/>
              </a:lnSpc>
              <a:buSzPct val="75000"/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400" spc="175">
                <a:latin typeface="Calibri"/>
                <a:cs typeface="Calibri"/>
              </a:rPr>
              <a:t>High </a:t>
            </a:r>
            <a:r>
              <a:rPr dirty="0" sz="2400" spc="114">
                <a:latin typeface="Calibri"/>
                <a:cs typeface="Calibri"/>
              </a:rPr>
              <a:t>v </a:t>
            </a:r>
            <a:r>
              <a:rPr dirty="0" sz="2400" spc="140">
                <a:latin typeface="Calibri"/>
                <a:cs typeface="Calibri"/>
              </a:rPr>
              <a:t>Avg </a:t>
            </a:r>
            <a:r>
              <a:rPr dirty="0" sz="2400" spc="120">
                <a:latin typeface="Calibri"/>
                <a:cs typeface="Calibri"/>
              </a:rPr>
              <a:t>soil</a:t>
            </a:r>
            <a:r>
              <a:rPr dirty="0" sz="2400" spc="-185">
                <a:latin typeface="Calibri"/>
                <a:cs typeface="Calibri"/>
              </a:rPr>
              <a:t> </a:t>
            </a:r>
            <a:r>
              <a:rPr dirty="0" sz="2400" spc="130">
                <a:latin typeface="Calibri"/>
                <a:cs typeface="Calibri"/>
              </a:rPr>
              <a:t>moisture?</a:t>
            </a:r>
            <a:endParaRPr sz="2400">
              <a:latin typeface="Calibri"/>
              <a:cs typeface="Calibri"/>
            </a:endParaRPr>
          </a:p>
          <a:p>
            <a:pPr marL="455930" indent="-443230">
              <a:lnSpc>
                <a:spcPts val="3050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80">
                <a:latin typeface="Calibri"/>
                <a:cs typeface="Calibri"/>
              </a:rPr>
              <a:t>Bottomless </a:t>
            </a:r>
            <a:r>
              <a:rPr dirty="0" sz="2800" spc="155">
                <a:latin typeface="Calibri"/>
                <a:cs typeface="Calibri"/>
              </a:rPr>
              <a:t>catch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200">
                <a:latin typeface="Calibri"/>
                <a:cs typeface="Calibri"/>
              </a:rPr>
              <a:t>basins</a:t>
            </a:r>
            <a:endParaRPr sz="2800">
              <a:latin typeface="Calibri"/>
              <a:cs typeface="Calibri"/>
            </a:endParaRPr>
          </a:p>
          <a:p>
            <a:pPr lvl="1" marL="913130" indent="-367030">
              <a:lnSpc>
                <a:spcPts val="2570"/>
              </a:lnSpc>
              <a:buSzPct val="75000"/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dirty="0" sz="2400" spc="165">
                <a:latin typeface="Calibri"/>
                <a:cs typeface="Calibri"/>
              </a:rPr>
              <a:t>Higher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 spc="100">
                <a:latin typeface="Calibri"/>
                <a:cs typeface="Calibri"/>
              </a:rPr>
              <a:t>inﬁltration?</a:t>
            </a:r>
            <a:endParaRPr sz="2400">
              <a:latin typeface="Calibri"/>
              <a:cs typeface="Calibri"/>
            </a:endParaRPr>
          </a:p>
          <a:p>
            <a:pPr marL="455930" indent="-443230">
              <a:lnSpc>
                <a:spcPts val="3025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10">
                <a:latin typeface="Calibri"/>
                <a:cs typeface="Calibri"/>
              </a:rPr>
              <a:t>Outlet?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ts val="3180"/>
              </a:lnSpc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60">
                <a:latin typeface="Calibri"/>
                <a:cs typeface="Calibri"/>
              </a:rPr>
              <a:t>May </a:t>
            </a:r>
            <a:r>
              <a:rPr dirty="0" sz="2800" spc="204">
                <a:latin typeface="Calibri"/>
                <a:cs typeface="Calibri"/>
              </a:rPr>
              <a:t>be </a:t>
            </a:r>
            <a:r>
              <a:rPr dirty="0" sz="2800" spc="160">
                <a:latin typeface="Calibri"/>
                <a:cs typeface="Calibri"/>
              </a:rPr>
              <a:t>acceptable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 spc="155">
                <a:latin typeface="Calibri"/>
                <a:cs typeface="Calibri"/>
              </a:rPr>
              <a:t>as-is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4525" y="1802199"/>
            <a:ext cx="5678699" cy="3492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98175" y="1795849"/>
            <a:ext cx="5691505" cy="3505200"/>
          </a:xfrm>
          <a:custGeom>
            <a:avLst/>
            <a:gdLst/>
            <a:ahLst/>
            <a:cxnLst/>
            <a:rect l="l" t="t" r="r" b="b"/>
            <a:pathLst>
              <a:path w="5691505" h="3505200">
                <a:moveTo>
                  <a:pt x="0" y="0"/>
                </a:moveTo>
                <a:lnTo>
                  <a:pt x="5691399" y="0"/>
                </a:lnTo>
                <a:lnTo>
                  <a:pt x="5691399" y="3504849"/>
                </a:lnTo>
                <a:lnTo>
                  <a:pt x="0" y="350484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62874" y="5745387"/>
            <a:ext cx="14744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5">
                <a:latin typeface="Calibri"/>
                <a:cs typeface="Calibri"/>
              </a:rPr>
              <a:t>Brendan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105">
                <a:latin typeface="Calibri"/>
                <a:cs typeface="Calibri"/>
              </a:rPr>
              <a:t>Gardner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7331" y="1284168"/>
            <a:ext cx="409702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0" b="1">
                <a:latin typeface="Lucida Sans"/>
                <a:cs typeface="Lucida Sans"/>
              </a:rPr>
              <a:t>Estimating</a:t>
            </a:r>
            <a:endParaRPr sz="6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4063" y="4290614"/>
            <a:ext cx="238061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40" i="1">
                <a:latin typeface="Calibri"/>
                <a:cs typeface="Calibri"/>
              </a:rPr>
              <a:t>Jack</a:t>
            </a:r>
            <a:r>
              <a:rPr dirty="0" sz="2800" spc="55" i="1">
                <a:latin typeface="Calibri"/>
                <a:cs typeface="Calibri"/>
              </a:rPr>
              <a:t> </a:t>
            </a:r>
            <a:r>
              <a:rPr dirty="0" sz="2800" spc="110" i="1">
                <a:latin typeface="Calibri"/>
                <a:cs typeface="Calibri"/>
              </a:rPr>
              <a:t>Seilsopour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0486" y="2548071"/>
            <a:ext cx="3243813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45000" y="2535371"/>
            <a:ext cx="3302000" cy="1206500"/>
          </a:xfrm>
          <a:custGeom>
            <a:avLst/>
            <a:gdLst/>
            <a:ahLst/>
            <a:cxnLst/>
            <a:rect l="l" t="t" r="r" b="b"/>
            <a:pathLst>
              <a:path w="3302000" h="1206500">
                <a:moveTo>
                  <a:pt x="0" y="0"/>
                </a:moveTo>
                <a:lnTo>
                  <a:pt x="3301999" y="0"/>
                </a:lnTo>
                <a:lnTo>
                  <a:pt x="3301999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7363" y="2548074"/>
            <a:ext cx="2597212" cy="118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67436" y="2853775"/>
            <a:ext cx="2775987" cy="569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62414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0"/>
              <a:t>Estimate</a:t>
            </a:r>
            <a:r>
              <a:rPr dirty="0" sz="4400" spc="-295"/>
              <a:t> </a:t>
            </a:r>
            <a:r>
              <a:rPr dirty="0" sz="4400" spc="-120"/>
              <a:t>Assumptions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9374" y="1903463"/>
            <a:ext cx="6977380" cy="299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3229"/>
              </a:lnSpc>
              <a:spcBef>
                <a:spcPts val="10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75">
                <a:latin typeface="Calibri"/>
                <a:cs typeface="Calibri"/>
              </a:rPr>
              <a:t>Track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 spc="140">
                <a:latin typeface="Calibri"/>
                <a:cs typeface="Calibri"/>
              </a:rPr>
              <a:t>Materials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650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114">
                <a:latin typeface="Calibri"/>
                <a:cs typeface="Calibri"/>
              </a:rPr>
              <a:t>All-New</a:t>
            </a:r>
            <a:endParaRPr sz="2400">
              <a:latin typeface="Calibri"/>
              <a:cs typeface="Calibri"/>
            </a:endParaRPr>
          </a:p>
          <a:p>
            <a:pPr lvl="2" marL="1293495" indent="-366395">
              <a:lnSpc>
                <a:spcPts val="2160"/>
              </a:lnSpc>
              <a:buSzPct val="90000"/>
              <a:buFont typeface="Arial"/>
              <a:buChar char="■"/>
              <a:tabLst>
                <a:tab pos="1293495" algn="l"/>
                <a:tab pos="1294130" algn="l"/>
              </a:tabLst>
            </a:pPr>
            <a:r>
              <a:rPr dirty="0" sz="2000" spc="110">
                <a:latin typeface="Calibri"/>
                <a:cs typeface="Calibri"/>
              </a:rPr>
              <a:t>Direct </a:t>
            </a:r>
            <a:r>
              <a:rPr dirty="0" sz="2000" spc="145">
                <a:latin typeface="Calibri"/>
                <a:cs typeface="Calibri"/>
              </a:rPr>
              <a:t>from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130">
                <a:latin typeface="Calibri"/>
                <a:cs typeface="Calibri"/>
              </a:rPr>
              <a:t>manufacturer</a:t>
            </a:r>
            <a:endParaRPr sz="2000">
              <a:latin typeface="Calibri"/>
              <a:cs typeface="Calibri"/>
            </a:endParaRPr>
          </a:p>
          <a:p>
            <a:pPr lvl="1" marL="836294" indent="-366395">
              <a:lnSpc>
                <a:spcPts val="2640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135">
                <a:latin typeface="Calibri"/>
                <a:cs typeface="Calibri"/>
              </a:rPr>
              <a:t>Relay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145">
                <a:latin typeface="Calibri"/>
                <a:cs typeface="Calibri"/>
              </a:rPr>
              <a:t>Condition</a:t>
            </a:r>
            <a:endParaRPr sz="2400">
              <a:latin typeface="Calibri"/>
              <a:cs typeface="Calibri"/>
            </a:endParaRPr>
          </a:p>
          <a:p>
            <a:pPr lvl="2" marL="1293495" indent="-366395">
              <a:lnSpc>
                <a:spcPts val="2160"/>
              </a:lnSpc>
              <a:buSzPct val="90000"/>
              <a:buFont typeface="Arial"/>
              <a:buChar char="■"/>
              <a:tabLst>
                <a:tab pos="1293495" algn="l"/>
                <a:tab pos="1294130" algn="l"/>
              </a:tabLst>
            </a:pPr>
            <a:r>
              <a:rPr dirty="0" sz="2000" spc="125">
                <a:latin typeface="Calibri"/>
                <a:cs typeface="Calibri"/>
              </a:rPr>
              <a:t>Previous </a:t>
            </a:r>
            <a:r>
              <a:rPr dirty="0" sz="2000" spc="155">
                <a:latin typeface="Calibri"/>
                <a:cs typeface="Calibri"/>
              </a:rPr>
              <a:t>use </a:t>
            </a:r>
            <a:r>
              <a:rPr dirty="0" sz="2000" spc="105">
                <a:latin typeface="Calibri"/>
                <a:cs typeface="Calibri"/>
              </a:rPr>
              <a:t>elsewhere, </a:t>
            </a:r>
            <a:r>
              <a:rPr dirty="0" sz="2000" spc="145">
                <a:latin typeface="Calibri"/>
                <a:cs typeface="Calibri"/>
              </a:rPr>
              <a:t>purchased </a:t>
            </a:r>
            <a:r>
              <a:rPr dirty="0" sz="2000" spc="135">
                <a:latin typeface="Calibri"/>
                <a:cs typeface="Calibri"/>
              </a:rPr>
              <a:t>by</a:t>
            </a:r>
            <a:r>
              <a:rPr dirty="0" sz="2000" spc="-215">
                <a:latin typeface="Calibri"/>
                <a:cs typeface="Calibri"/>
              </a:rPr>
              <a:t> </a:t>
            </a:r>
            <a:r>
              <a:rPr dirty="0" sz="2000" spc="145">
                <a:latin typeface="Calibri"/>
                <a:cs typeface="Calibri"/>
              </a:rPr>
              <a:t>E&amp;LS</a:t>
            </a:r>
            <a:endParaRPr sz="2000">
              <a:latin typeface="Calibri"/>
              <a:cs typeface="Calibri"/>
            </a:endParaRPr>
          </a:p>
          <a:p>
            <a:pPr lvl="1" marL="836294" indent="-366395">
              <a:lnSpc>
                <a:spcPts val="2640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195">
                <a:latin typeface="Calibri"/>
                <a:cs typeface="Calibri"/>
              </a:rPr>
              <a:t>On-Hand</a:t>
            </a:r>
            <a:endParaRPr sz="2400">
              <a:latin typeface="Calibri"/>
              <a:cs typeface="Calibri"/>
            </a:endParaRPr>
          </a:p>
          <a:p>
            <a:pPr lvl="2" marL="1293495" indent="-366395">
              <a:lnSpc>
                <a:spcPts val="2135"/>
              </a:lnSpc>
              <a:buSzPct val="90000"/>
              <a:buFont typeface="Arial"/>
              <a:buChar char="■"/>
              <a:tabLst>
                <a:tab pos="1293495" algn="l"/>
                <a:tab pos="1294130" algn="l"/>
              </a:tabLst>
            </a:pPr>
            <a:r>
              <a:rPr dirty="0" sz="2000" spc="125">
                <a:latin typeface="Calibri"/>
                <a:cs typeface="Calibri"/>
              </a:rPr>
              <a:t>Previous </a:t>
            </a:r>
            <a:r>
              <a:rPr dirty="0" sz="2000" spc="155">
                <a:latin typeface="Calibri"/>
                <a:cs typeface="Calibri"/>
              </a:rPr>
              <a:t>use </a:t>
            </a:r>
            <a:r>
              <a:rPr dirty="0" sz="2000" spc="105">
                <a:latin typeface="Calibri"/>
                <a:cs typeface="Calibri"/>
              </a:rPr>
              <a:t>elsewhere, </a:t>
            </a:r>
            <a:r>
              <a:rPr dirty="0" sz="2000" spc="120">
                <a:latin typeface="Calibri"/>
                <a:cs typeface="Calibri"/>
              </a:rPr>
              <a:t>already </a:t>
            </a:r>
            <a:r>
              <a:rPr dirty="0" sz="2000" spc="150">
                <a:latin typeface="Calibri"/>
                <a:cs typeface="Calibri"/>
              </a:rPr>
              <a:t>owned </a:t>
            </a:r>
            <a:r>
              <a:rPr dirty="0" sz="2000" spc="135">
                <a:latin typeface="Calibri"/>
                <a:cs typeface="Calibri"/>
              </a:rPr>
              <a:t>by</a:t>
            </a:r>
            <a:r>
              <a:rPr dirty="0" sz="2000" spc="-275">
                <a:latin typeface="Calibri"/>
                <a:cs typeface="Calibri"/>
              </a:rPr>
              <a:t> </a:t>
            </a:r>
            <a:r>
              <a:rPr dirty="0" sz="2000" spc="145">
                <a:latin typeface="Calibri"/>
                <a:cs typeface="Calibri"/>
              </a:rPr>
              <a:t>E&amp;LS</a:t>
            </a:r>
            <a:endParaRPr sz="2000">
              <a:latin typeface="Calibri"/>
              <a:cs typeface="Calibri"/>
            </a:endParaRPr>
          </a:p>
          <a:p>
            <a:pPr marL="379095" indent="-366395">
              <a:lnSpc>
                <a:spcPts val="3040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5">
                <a:latin typeface="Calibri"/>
                <a:cs typeface="Calibri"/>
              </a:rPr>
              <a:t>Lighting </a:t>
            </a:r>
            <a:r>
              <a:rPr dirty="0" sz="2800" spc="229">
                <a:latin typeface="Calibri"/>
                <a:cs typeface="Calibri"/>
              </a:rPr>
              <a:t>and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200">
                <a:latin typeface="Calibri"/>
                <a:cs typeface="Calibri"/>
              </a:rPr>
              <a:t>Drainage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72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114">
                <a:latin typeface="Calibri"/>
                <a:cs typeface="Calibri"/>
              </a:rPr>
              <a:t>All-New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62414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0"/>
              <a:t>Estimate</a:t>
            </a:r>
            <a:r>
              <a:rPr dirty="0" sz="4400" spc="-295"/>
              <a:t> </a:t>
            </a:r>
            <a:r>
              <a:rPr dirty="0" sz="4400" spc="-120"/>
              <a:t>Assumptions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9374" y="1903463"/>
            <a:ext cx="4083685" cy="2880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3229"/>
              </a:lnSpc>
              <a:spcBef>
                <a:spcPts val="10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95">
                <a:latin typeface="Calibri"/>
                <a:cs typeface="Calibri"/>
              </a:rPr>
              <a:t>Equipment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59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130">
                <a:latin typeface="Calibri"/>
                <a:cs typeface="Calibri"/>
              </a:rPr>
              <a:t>Rental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145">
                <a:latin typeface="Calibri"/>
                <a:cs typeface="Calibri"/>
              </a:rPr>
              <a:t>Rates</a:t>
            </a:r>
            <a:endParaRPr sz="2400">
              <a:latin typeface="Calibri"/>
              <a:cs typeface="Calibri"/>
            </a:endParaRPr>
          </a:p>
          <a:p>
            <a:pPr marL="379095" indent="-366395">
              <a:lnSpc>
                <a:spcPts val="3055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215">
                <a:latin typeface="Calibri"/>
                <a:cs typeface="Calibri"/>
              </a:rPr>
              <a:t>Labor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600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200">
                <a:latin typeface="Calibri"/>
                <a:cs typeface="Calibri"/>
              </a:rPr>
              <a:t>MDOT </a:t>
            </a:r>
            <a:r>
              <a:rPr dirty="0" sz="2400" spc="130">
                <a:latin typeface="Calibri"/>
                <a:cs typeface="Calibri"/>
              </a:rPr>
              <a:t>Prevailing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145">
                <a:latin typeface="Calibri"/>
                <a:cs typeface="Calibri"/>
              </a:rPr>
              <a:t>Wage</a:t>
            </a:r>
            <a:endParaRPr sz="2400">
              <a:latin typeface="Calibri"/>
              <a:cs typeface="Calibri"/>
            </a:endParaRPr>
          </a:p>
          <a:p>
            <a:pPr lvl="1" marL="836294" indent="-366395">
              <a:lnSpc>
                <a:spcPts val="2600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195">
                <a:latin typeface="Calibri"/>
                <a:cs typeface="Calibri"/>
              </a:rPr>
              <a:t>RS </a:t>
            </a:r>
            <a:r>
              <a:rPr dirty="0" sz="2400" spc="170">
                <a:latin typeface="Calibri"/>
                <a:cs typeface="Calibri"/>
              </a:rPr>
              <a:t>Means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170">
                <a:latin typeface="Calibri"/>
                <a:cs typeface="Calibri"/>
              </a:rPr>
              <a:t>Crews</a:t>
            </a:r>
            <a:endParaRPr sz="2400">
              <a:latin typeface="Calibri"/>
              <a:cs typeface="Calibri"/>
            </a:endParaRPr>
          </a:p>
          <a:p>
            <a:pPr marL="379095" indent="-366395">
              <a:lnSpc>
                <a:spcPts val="3055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75">
                <a:latin typeface="Calibri"/>
                <a:cs typeface="Calibri"/>
              </a:rPr>
              <a:t>Sources: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600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195">
                <a:latin typeface="Calibri"/>
                <a:cs typeface="Calibri"/>
              </a:rPr>
              <a:t>RS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165">
                <a:latin typeface="Calibri"/>
                <a:cs typeface="Calibri"/>
              </a:rPr>
              <a:t>Means</a:t>
            </a:r>
            <a:endParaRPr sz="2400">
              <a:latin typeface="Calibri"/>
              <a:cs typeface="Calibri"/>
            </a:endParaRPr>
          </a:p>
          <a:p>
            <a:pPr lvl="1" marL="836294" indent="-366395">
              <a:lnSpc>
                <a:spcPts val="275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165">
                <a:latin typeface="Calibri"/>
                <a:cs typeface="Calibri"/>
              </a:rPr>
              <a:t>Heavy </a:t>
            </a:r>
            <a:r>
              <a:rPr dirty="0" sz="2400" spc="114">
                <a:latin typeface="Calibri"/>
                <a:cs typeface="Calibri"/>
              </a:rPr>
              <a:t>Rail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155">
                <a:latin typeface="Calibri"/>
                <a:cs typeface="Calibri"/>
              </a:rPr>
              <a:t>Suppliers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65322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65"/>
              <a:t>Construction</a:t>
            </a:r>
            <a:r>
              <a:rPr dirty="0" sz="4400" spc="-325"/>
              <a:t> </a:t>
            </a:r>
            <a:r>
              <a:rPr dirty="0" sz="4400" spc="-60"/>
              <a:t>Estimates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9374" y="1854138"/>
            <a:ext cx="3702685" cy="1118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3229"/>
              </a:lnSpc>
              <a:spcBef>
                <a:spcPts val="10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220">
                <a:latin typeface="Calibri"/>
                <a:cs typeface="Calibri"/>
              </a:rPr>
              <a:t>Phase </a:t>
            </a:r>
            <a:r>
              <a:rPr dirty="0" sz="2800" spc="245">
                <a:latin typeface="Calibri"/>
                <a:cs typeface="Calibri"/>
              </a:rPr>
              <a:t>One</a:t>
            </a:r>
            <a:r>
              <a:rPr dirty="0" sz="2800" spc="-415">
                <a:latin typeface="Calibri"/>
                <a:cs typeface="Calibri"/>
              </a:rPr>
              <a:t> </a:t>
            </a:r>
            <a:r>
              <a:rPr dirty="0" sz="2800" spc="40">
                <a:latin typeface="Calibri"/>
                <a:cs typeface="Calibri"/>
              </a:rPr>
              <a:t>- </a:t>
            </a:r>
            <a:r>
              <a:rPr dirty="0" sz="2800" spc="75">
                <a:latin typeface="Calibri"/>
                <a:cs typeface="Calibri"/>
              </a:rPr>
              <a:t>4,032’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62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55" b="1">
                <a:latin typeface="Lucida Sans"/>
                <a:cs typeface="Lucida Sans"/>
              </a:rPr>
              <a:t>Total </a:t>
            </a:r>
            <a:r>
              <a:rPr dirty="0" sz="2400" spc="45" b="1">
                <a:latin typeface="Lucida Sans"/>
                <a:cs typeface="Lucida Sans"/>
              </a:rPr>
              <a:t>-</a:t>
            </a:r>
            <a:r>
              <a:rPr dirty="0" sz="2400" spc="-260" b="1">
                <a:latin typeface="Lucida Sans"/>
                <a:cs typeface="Lucida Sans"/>
              </a:rPr>
              <a:t> </a:t>
            </a:r>
            <a:r>
              <a:rPr dirty="0" sz="2400" spc="-70" b="1">
                <a:latin typeface="Lucida Sans"/>
                <a:cs typeface="Lucida Sans"/>
              </a:rPr>
              <a:t>$1.6M</a:t>
            </a:r>
            <a:endParaRPr sz="2400">
              <a:latin typeface="Lucida Sans"/>
              <a:cs typeface="Lucida Sans"/>
            </a:endParaRPr>
          </a:p>
          <a:p>
            <a:pPr lvl="1" marL="836294" indent="-366395">
              <a:lnSpc>
                <a:spcPts val="275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20" b="1">
                <a:latin typeface="Lucida Sans"/>
                <a:cs typeface="Lucida Sans"/>
              </a:rPr>
              <a:t>Duration </a:t>
            </a:r>
            <a:r>
              <a:rPr dirty="0" sz="2400" spc="-165" b="1">
                <a:latin typeface="Lucida Sans"/>
                <a:cs typeface="Lucida Sans"/>
              </a:rPr>
              <a:t>~ </a:t>
            </a:r>
            <a:r>
              <a:rPr dirty="0" sz="2400" spc="-170" b="1">
                <a:latin typeface="Lucida Sans"/>
                <a:cs typeface="Lucida Sans"/>
              </a:rPr>
              <a:t>65</a:t>
            </a:r>
            <a:r>
              <a:rPr dirty="0" sz="2400" spc="-325" b="1">
                <a:latin typeface="Lucida Sans"/>
                <a:cs typeface="Lucida Sans"/>
              </a:rPr>
              <a:t> </a:t>
            </a:r>
            <a:r>
              <a:rPr dirty="0" sz="2400" spc="-80" b="1">
                <a:latin typeface="Lucida Sans"/>
                <a:cs typeface="Lucida Sans"/>
              </a:rPr>
              <a:t>Days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3900" y="3031650"/>
            <a:ext cx="7604211" cy="222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65322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65"/>
              <a:t>Construction</a:t>
            </a:r>
            <a:r>
              <a:rPr dirty="0" sz="4400" spc="-325"/>
              <a:t> </a:t>
            </a:r>
            <a:r>
              <a:rPr dirty="0" sz="4400" spc="-60"/>
              <a:t>Estimates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9374" y="1854138"/>
            <a:ext cx="3702685" cy="1118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3229"/>
              </a:lnSpc>
              <a:spcBef>
                <a:spcPts val="10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220">
                <a:latin typeface="Calibri"/>
                <a:cs typeface="Calibri"/>
              </a:rPr>
              <a:t>Phase </a:t>
            </a:r>
            <a:r>
              <a:rPr dirty="0" sz="2800" spc="185">
                <a:latin typeface="Calibri"/>
                <a:cs typeface="Calibri"/>
              </a:rPr>
              <a:t>Two </a:t>
            </a:r>
            <a:r>
              <a:rPr dirty="0" sz="2800" spc="40">
                <a:latin typeface="Calibri"/>
                <a:cs typeface="Calibri"/>
              </a:rPr>
              <a:t>-</a:t>
            </a:r>
            <a:r>
              <a:rPr dirty="0" sz="2800" spc="-175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4,376’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62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55" b="1">
                <a:latin typeface="Lucida Sans"/>
                <a:cs typeface="Lucida Sans"/>
              </a:rPr>
              <a:t>Total </a:t>
            </a:r>
            <a:r>
              <a:rPr dirty="0" sz="2400" spc="45" b="1">
                <a:latin typeface="Lucida Sans"/>
                <a:cs typeface="Lucida Sans"/>
              </a:rPr>
              <a:t>-</a:t>
            </a:r>
            <a:r>
              <a:rPr dirty="0" sz="2400" spc="-260" b="1">
                <a:latin typeface="Lucida Sans"/>
                <a:cs typeface="Lucida Sans"/>
              </a:rPr>
              <a:t> </a:t>
            </a:r>
            <a:r>
              <a:rPr dirty="0" sz="2400" spc="-70" b="1">
                <a:latin typeface="Lucida Sans"/>
                <a:cs typeface="Lucida Sans"/>
              </a:rPr>
              <a:t>$2.1M</a:t>
            </a:r>
            <a:endParaRPr sz="2400">
              <a:latin typeface="Lucida Sans"/>
              <a:cs typeface="Lucida Sans"/>
            </a:endParaRPr>
          </a:p>
          <a:p>
            <a:pPr lvl="1" marL="836294" indent="-366395">
              <a:lnSpc>
                <a:spcPts val="275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20" b="1">
                <a:latin typeface="Lucida Sans"/>
                <a:cs typeface="Lucida Sans"/>
              </a:rPr>
              <a:t>Duration </a:t>
            </a:r>
            <a:r>
              <a:rPr dirty="0" sz="2400" spc="-165" b="1">
                <a:latin typeface="Lucida Sans"/>
                <a:cs typeface="Lucida Sans"/>
              </a:rPr>
              <a:t>~ </a:t>
            </a:r>
            <a:r>
              <a:rPr dirty="0" sz="2400" spc="-170" b="1">
                <a:latin typeface="Lucida Sans"/>
                <a:cs typeface="Lucida Sans"/>
              </a:rPr>
              <a:t>60</a:t>
            </a:r>
            <a:r>
              <a:rPr dirty="0" sz="2400" spc="-325" b="1">
                <a:latin typeface="Lucida Sans"/>
                <a:cs typeface="Lucida Sans"/>
              </a:rPr>
              <a:t> </a:t>
            </a:r>
            <a:r>
              <a:rPr dirty="0" sz="2400" spc="-80" b="1">
                <a:latin typeface="Lucida Sans"/>
                <a:cs typeface="Lucida Sans"/>
              </a:rPr>
              <a:t>Days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3900" y="3229000"/>
            <a:ext cx="7604211" cy="222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7121" y="1284164"/>
            <a:ext cx="483743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0" b="1">
                <a:latin typeface="Lucida Sans"/>
                <a:cs typeface="Lucida Sans"/>
              </a:rPr>
              <a:t>Introduction</a:t>
            </a:r>
            <a:endParaRPr sz="6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6440" y="4290614"/>
            <a:ext cx="21151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65" i="1">
                <a:latin typeface="Calibri"/>
                <a:cs typeface="Calibri"/>
              </a:rPr>
              <a:t>Max</a:t>
            </a:r>
            <a:r>
              <a:rPr dirty="0" sz="2800" spc="25" i="1">
                <a:latin typeface="Calibri"/>
                <a:cs typeface="Calibri"/>
              </a:rPr>
              <a:t> </a:t>
            </a:r>
            <a:r>
              <a:rPr dirty="0" sz="2800" spc="70" i="1">
                <a:latin typeface="Calibri"/>
                <a:cs typeface="Calibri"/>
              </a:rPr>
              <a:t>Maloney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0486" y="2548071"/>
            <a:ext cx="3243813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45000" y="2535371"/>
            <a:ext cx="3302000" cy="1206500"/>
          </a:xfrm>
          <a:custGeom>
            <a:avLst/>
            <a:gdLst/>
            <a:ahLst/>
            <a:cxnLst/>
            <a:rect l="l" t="t" r="r" b="b"/>
            <a:pathLst>
              <a:path w="3302000" h="1206500">
                <a:moveTo>
                  <a:pt x="0" y="0"/>
                </a:moveTo>
                <a:lnTo>
                  <a:pt x="3301999" y="0"/>
                </a:lnTo>
                <a:lnTo>
                  <a:pt x="3301999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7363" y="2548074"/>
            <a:ext cx="2597212" cy="118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67436" y="2853775"/>
            <a:ext cx="2775987" cy="569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65322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65"/>
              <a:t>Construction</a:t>
            </a:r>
            <a:r>
              <a:rPr dirty="0" sz="4400" spc="-325"/>
              <a:t> </a:t>
            </a:r>
            <a:r>
              <a:rPr dirty="0" sz="4400" spc="-60"/>
              <a:t>Estimates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9374" y="1854138"/>
            <a:ext cx="3702685" cy="1118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3229"/>
              </a:lnSpc>
              <a:spcBef>
                <a:spcPts val="10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220">
                <a:latin typeface="Calibri"/>
                <a:cs typeface="Calibri"/>
              </a:rPr>
              <a:t>Phase </a:t>
            </a:r>
            <a:r>
              <a:rPr dirty="0" sz="2800" spc="185">
                <a:latin typeface="Calibri"/>
                <a:cs typeface="Calibri"/>
              </a:rPr>
              <a:t>Three </a:t>
            </a:r>
            <a:r>
              <a:rPr dirty="0" sz="2800" spc="40">
                <a:latin typeface="Calibri"/>
                <a:cs typeface="Calibri"/>
              </a:rPr>
              <a:t>-</a:t>
            </a:r>
            <a:r>
              <a:rPr dirty="0" sz="2800" spc="-210">
                <a:latin typeface="Calibri"/>
                <a:cs typeface="Calibri"/>
              </a:rPr>
              <a:t> </a:t>
            </a:r>
            <a:r>
              <a:rPr dirty="0" sz="2800" spc="75">
                <a:latin typeface="Calibri"/>
                <a:cs typeface="Calibri"/>
              </a:rPr>
              <a:t>1,660’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62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55" b="1">
                <a:latin typeface="Lucida Sans"/>
                <a:cs typeface="Lucida Sans"/>
              </a:rPr>
              <a:t>Total </a:t>
            </a:r>
            <a:r>
              <a:rPr dirty="0" sz="2400" spc="45" b="1">
                <a:latin typeface="Lucida Sans"/>
                <a:cs typeface="Lucida Sans"/>
              </a:rPr>
              <a:t>-</a:t>
            </a:r>
            <a:r>
              <a:rPr dirty="0" sz="2400" spc="-260" b="1">
                <a:latin typeface="Lucida Sans"/>
                <a:cs typeface="Lucida Sans"/>
              </a:rPr>
              <a:t> </a:t>
            </a:r>
            <a:r>
              <a:rPr dirty="0" sz="2400" spc="-160" b="1">
                <a:latin typeface="Lucida Sans"/>
                <a:cs typeface="Lucida Sans"/>
              </a:rPr>
              <a:t>$824K</a:t>
            </a:r>
            <a:endParaRPr sz="2400">
              <a:latin typeface="Lucida Sans"/>
              <a:cs typeface="Lucida Sans"/>
            </a:endParaRPr>
          </a:p>
          <a:p>
            <a:pPr lvl="1" marL="836294" indent="-366395">
              <a:lnSpc>
                <a:spcPts val="275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20" b="1">
                <a:latin typeface="Lucida Sans"/>
                <a:cs typeface="Lucida Sans"/>
              </a:rPr>
              <a:t>Duration </a:t>
            </a:r>
            <a:r>
              <a:rPr dirty="0" sz="2400" spc="-165" b="1">
                <a:latin typeface="Lucida Sans"/>
                <a:cs typeface="Lucida Sans"/>
              </a:rPr>
              <a:t>~ </a:t>
            </a:r>
            <a:r>
              <a:rPr dirty="0" sz="2400" spc="-170" b="1">
                <a:latin typeface="Lucida Sans"/>
                <a:cs typeface="Lucida Sans"/>
              </a:rPr>
              <a:t>40</a:t>
            </a:r>
            <a:r>
              <a:rPr dirty="0" sz="2400" spc="-325" b="1">
                <a:latin typeface="Lucida Sans"/>
                <a:cs typeface="Lucida Sans"/>
              </a:rPr>
              <a:t> </a:t>
            </a:r>
            <a:r>
              <a:rPr dirty="0" sz="2400" spc="-80" b="1">
                <a:latin typeface="Lucida Sans"/>
                <a:cs typeface="Lucida Sans"/>
              </a:rPr>
              <a:t>Days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3862" y="3211825"/>
            <a:ext cx="7604274" cy="222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65322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65"/>
              <a:t>Construction</a:t>
            </a:r>
            <a:r>
              <a:rPr dirty="0" sz="4400" spc="-325"/>
              <a:t> </a:t>
            </a:r>
            <a:r>
              <a:rPr dirty="0" sz="4400" spc="-60"/>
              <a:t>Estimates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9374" y="1854138"/>
            <a:ext cx="4028440" cy="1118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3229"/>
              </a:lnSpc>
              <a:spcBef>
                <a:spcPts val="10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5">
                <a:latin typeface="Calibri"/>
                <a:cs typeface="Calibri"/>
              </a:rPr>
              <a:t>Lighting </a:t>
            </a:r>
            <a:r>
              <a:rPr dirty="0" sz="2800" spc="229">
                <a:latin typeface="Calibri"/>
                <a:cs typeface="Calibri"/>
              </a:rPr>
              <a:t>and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200">
                <a:latin typeface="Calibri"/>
                <a:cs typeface="Calibri"/>
              </a:rPr>
              <a:t>Drainage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62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55" b="1">
                <a:latin typeface="Lucida Sans"/>
                <a:cs typeface="Lucida Sans"/>
              </a:rPr>
              <a:t>Total </a:t>
            </a:r>
            <a:r>
              <a:rPr dirty="0" sz="2400" spc="45" b="1">
                <a:latin typeface="Lucida Sans"/>
                <a:cs typeface="Lucida Sans"/>
              </a:rPr>
              <a:t>-</a:t>
            </a:r>
            <a:r>
              <a:rPr dirty="0" sz="2400" spc="-254" b="1">
                <a:latin typeface="Lucida Sans"/>
                <a:cs typeface="Lucida Sans"/>
              </a:rPr>
              <a:t> </a:t>
            </a:r>
            <a:r>
              <a:rPr dirty="0" sz="2400" spc="-70" b="1">
                <a:latin typeface="Lucida Sans"/>
                <a:cs typeface="Lucida Sans"/>
              </a:rPr>
              <a:t>$2.1M</a:t>
            </a:r>
            <a:endParaRPr sz="2400">
              <a:latin typeface="Lucida Sans"/>
              <a:cs typeface="Lucida Sans"/>
            </a:endParaRPr>
          </a:p>
          <a:p>
            <a:pPr lvl="1" marL="836294" indent="-366395">
              <a:lnSpc>
                <a:spcPts val="275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20" b="1">
                <a:latin typeface="Lucida Sans"/>
                <a:cs typeface="Lucida Sans"/>
              </a:rPr>
              <a:t>Duration </a:t>
            </a:r>
            <a:r>
              <a:rPr dirty="0" sz="2400" spc="-165" b="1">
                <a:latin typeface="Lucida Sans"/>
                <a:cs typeface="Lucida Sans"/>
              </a:rPr>
              <a:t>~ </a:t>
            </a:r>
            <a:r>
              <a:rPr dirty="0" sz="2400" spc="-170" b="1">
                <a:latin typeface="Lucida Sans"/>
                <a:cs typeface="Lucida Sans"/>
              </a:rPr>
              <a:t>52</a:t>
            </a:r>
            <a:r>
              <a:rPr dirty="0" sz="2400" spc="-295" b="1">
                <a:latin typeface="Lucida Sans"/>
                <a:cs typeface="Lucida Sans"/>
              </a:rPr>
              <a:t> </a:t>
            </a:r>
            <a:r>
              <a:rPr dirty="0" sz="2400" spc="-80" b="1">
                <a:latin typeface="Lucida Sans"/>
                <a:cs typeface="Lucida Sans"/>
              </a:rPr>
              <a:t>Days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9374" y="4063938"/>
            <a:ext cx="3623945" cy="1118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3229"/>
              </a:lnSpc>
              <a:spcBef>
                <a:spcPts val="10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0">
                <a:latin typeface="Calibri"/>
                <a:cs typeface="Calibri"/>
              </a:rPr>
              <a:t>Existing </a:t>
            </a:r>
            <a:r>
              <a:rPr dirty="0" sz="2800" spc="175">
                <a:latin typeface="Calibri"/>
                <a:cs typeface="Calibri"/>
              </a:rPr>
              <a:t>Track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175">
                <a:latin typeface="Calibri"/>
                <a:cs typeface="Calibri"/>
              </a:rPr>
              <a:t>Raise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62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55" b="1">
                <a:latin typeface="Lucida Sans"/>
                <a:cs typeface="Lucida Sans"/>
              </a:rPr>
              <a:t>Total </a:t>
            </a:r>
            <a:r>
              <a:rPr dirty="0" sz="2400" spc="45" b="1">
                <a:latin typeface="Lucida Sans"/>
                <a:cs typeface="Lucida Sans"/>
              </a:rPr>
              <a:t>-</a:t>
            </a:r>
            <a:r>
              <a:rPr dirty="0" sz="2400" spc="-260" b="1">
                <a:latin typeface="Lucida Sans"/>
                <a:cs typeface="Lucida Sans"/>
              </a:rPr>
              <a:t> </a:t>
            </a:r>
            <a:r>
              <a:rPr dirty="0" sz="2400" spc="-70" b="1">
                <a:latin typeface="Lucida Sans"/>
                <a:cs typeface="Lucida Sans"/>
              </a:rPr>
              <a:t>$2.9M</a:t>
            </a:r>
            <a:endParaRPr sz="2400">
              <a:latin typeface="Lucida Sans"/>
              <a:cs typeface="Lucida Sans"/>
            </a:endParaRPr>
          </a:p>
          <a:p>
            <a:pPr lvl="1" marL="836294" indent="-366395">
              <a:lnSpc>
                <a:spcPts val="275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20" b="1">
                <a:latin typeface="Lucida Sans"/>
                <a:cs typeface="Lucida Sans"/>
              </a:rPr>
              <a:t>Duration </a:t>
            </a:r>
            <a:r>
              <a:rPr dirty="0" sz="2400" spc="-170" b="1">
                <a:latin typeface="Lucida Sans"/>
                <a:cs typeface="Lucida Sans"/>
              </a:rPr>
              <a:t>~35</a:t>
            </a:r>
            <a:r>
              <a:rPr dirty="0" sz="2400" spc="-335" b="1">
                <a:latin typeface="Lucida Sans"/>
                <a:cs typeface="Lucida Sans"/>
              </a:rPr>
              <a:t> </a:t>
            </a:r>
            <a:r>
              <a:rPr dirty="0" sz="2400" spc="-80" b="1">
                <a:latin typeface="Lucida Sans"/>
                <a:cs typeface="Lucida Sans"/>
              </a:rPr>
              <a:t>Days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64450" y="2037799"/>
            <a:ext cx="5399039" cy="7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64450" y="4261800"/>
            <a:ext cx="5499899" cy="662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65322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65"/>
              <a:t>Construction</a:t>
            </a:r>
            <a:r>
              <a:rPr dirty="0" sz="4400" spc="-325"/>
              <a:t> </a:t>
            </a:r>
            <a:r>
              <a:rPr dirty="0" sz="4400" spc="-60"/>
              <a:t>Estimates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9374" y="1883738"/>
            <a:ext cx="4046220" cy="336359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79095" marR="5080" indent="-366395">
              <a:lnSpc>
                <a:spcPts val="3050"/>
              </a:lnSpc>
              <a:spcBef>
                <a:spcPts val="459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75">
                <a:latin typeface="Calibri"/>
                <a:cs typeface="Calibri"/>
              </a:rPr>
              <a:t>Construction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160">
                <a:latin typeface="Calibri"/>
                <a:cs typeface="Calibri"/>
              </a:rPr>
              <a:t>Estimate  </a:t>
            </a:r>
            <a:r>
              <a:rPr dirty="0" sz="2800" spc="245">
                <a:latin typeface="Calibri"/>
                <a:cs typeface="Calibri"/>
              </a:rPr>
              <a:t>Summary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395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55" b="1">
                <a:latin typeface="Lucida Sans"/>
                <a:cs typeface="Lucida Sans"/>
              </a:rPr>
              <a:t>Total </a:t>
            </a:r>
            <a:r>
              <a:rPr dirty="0" sz="2400" spc="-85" b="1">
                <a:latin typeface="Lucida Sans"/>
                <a:cs typeface="Lucida Sans"/>
              </a:rPr>
              <a:t>Cost </a:t>
            </a:r>
            <a:r>
              <a:rPr dirty="0" sz="2400" spc="45" b="1">
                <a:latin typeface="Lucida Sans"/>
                <a:cs typeface="Lucida Sans"/>
              </a:rPr>
              <a:t>-</a:t>
            </a:r>
            <a:r>
              <a:rPr dirty="0" sz="2400" spc="-335" b="1">
                <a:latin typeface="Lucida Sans"/>
                <a:cs typeface="Lucida Sans"/>
              </a:rPr>
              <a:t> </a:t>
            </a:r>
            <a:r>
              <a:rPr dirty="0" sz="2400" spc="-70" b="1">
                <a:latin typeface="Lucida Sans"/>
                <a:cs typeface="Lucida Sans"/>
              </a:rPr>
              <a:t>$9.5M</a:t>
            </a:r>
            <a:endParaRPr sz="2400">
              <a:latin typeface="Lucida Sans"/>
              <a:cs typeface="Lucida Sans"/>
            </a:endParaRPr>
          </a:p>
          <a:p>
            <a:pPr lvl="1" marL="836294" marR="134620" indent="-366395">
              <a:lnSpc>
                <a:spcPts val="2620"/>
              </a:lnSpc>
              <a:spcBef>
                <a:spcPts val="175"/>
              </a:spcBef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-55" b="1">
                <a:latin typeface="Lucida Sans"/>
                <a:cs typeface="Lucida Sans"/>
              </a:rPr>
              <a:t>Total </a:t>
            </a:r>
            <a:r>
              <a:rPr dirty="0" sz="2400" spc="-20" b="1">
                <a:latin typeface="Lucida Sans"/>
                <a:cs typeface="Lucida Sans"/>
              </a:rPr>
              <a:t>Duration </a:t>
            </a:r>
            <a:r>
              <a:rPr dirty="0" sz="2400" spc="-165" b="1">
                <a:latin typeface="Lucida Sans"/>
                <a:cs typeface="Lucida Sans"/>
              </a:rPr>
              <a:t>~</a:t>
            </a:r>
            <a:r>
              <a:rPr dirty="0" sz="2400" spc="-450" b="1">
                <a:latin typeface="Lucida Sans"/>
                <a:cs typeface="Lucida Sans"/>
              </a:rPr>
              <a:t> </a:t>
            </a:r>
            <a:r>
              <a:rPr dirty="0" sz="2400" spc="-170" b="1">
                <a:latin typeface="Lucida Sans"/>
                <a:cs typeface="Lucida Sans"/>
              </a:rPr>
              <a:t>252  </a:t>
            </a:r>
            <a:r>
              <a:rPr dirty="0" sz="2400" spc="-80" b="1">
                <a:latin typeface="Lucida Sans"/>
                <a:cs typeface="Lucida Sans"/>
              </a:rPr>
              <a:t>Days</a:t>
            </a:r>
            <a:endParaRPr sz="2400">
              <a:latin typeface="Lucida Sans"/>
              <a:cs typeface="Lucida Sans"/>
            </a:endParaRPr>
          </a:p>
          <a:p>
            <a:pPr marL="379095" marR="220979" indent="-366395">
              <a:lnSpc>
                <a:spcPts val="3000"/>
              </a:lnSpc>
              <a:spcBef>
                <a:spcPts val="5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55">
                <a:latin typeface="Calibri"/>
                <a:cs typeface="Calibri"/>
              </a:rPr>
              <a:t>Relay </a:t>
            </a:r>
            <a:r>
              <a:rPr dirty="0" sz="2800" spc="160">
                <a:latin typeface="Calibri"/>
                <a:cs typeface="Calibri"/>
              </a:rPr>
              <a:t>material </a:t>
            </a:r>
            <a:r>
              <a:rPr dirty="0" sz="2800" spc="195">
                <a:latin typeface="Calibri"/>
                <a:cs typeface="Calibri"/>
              </a:rPr>
              <a:t>can  </a:t>
            </a:r>
            <a:r>
              <a:rPr dirty="0" sz="2800" spc="150">
                <a:latin typeface="Calibri"/>
                <a:cs typeface="Calibri"/>
              </a:rPr>
              <a:t>lower </a:t>
            </a:r>
            <a:r>
              <a:rPr dirty="0" sz="2800" spc="155">
                <a:latin typeface="Calibri"/>
                <a:cs typeface="Calibri"/>
              </a:rPr>
              <a:t>price </a:t>
            </a:r>
            <a:r>
              <a:rPr dirty="0" sz="2800" spc="190">
                <a:latin typeface="Calibri"/>
                <a:cs typeface="Calibri"/>
              </a:rPr>
              <a:t>by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135">
                <a:latin typeface="Calibri"/>
                <a:cs typeface="Calibri"/>
              </a:rPr>
              <a:t>$1.2M</a:t>
            </a:r>
            <a:endParaRPr sz="2800">
              <a:latin typeface="Calibri"/>
              <a:cs typeface="Calibri"/>
            </a:endParaRPr>
          </a:p>
          <a:p>
            <a:pPr marL="379095" marR="12065" indent="-366395">
              <a:lnSpc>
                <a:spcPts val="3000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229">
                <a:latin typeface="Calibri"/>
                <a:cs typeface="Calibri"/>
              </a:rPr>
              <a:t>On-Hand </a:t>
            </a:r>
            <a:r>
              <a:rPr dirty="0" sz="2800" spc="160">
                <a:latin typeface="Calibri"/>
                <a:cs typeface="Calibri"/>
              </a:rPr>
              <a:t>material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 spc="195">
                <a:latin typeface="Calibri"/>
                <a:cs typeface="Calibri"/>
              </a:rPr>
              <a:t>can  </a:t>
            </a:r>
            <a:r>
              <a:rPr dirty="0" sz="2800" spc="150">
                <a:latin typeface="Calibri"/>
                <a:cs typeface="Calibri"/>
              </a:rPr>
              <a:t>lower </a:t>
            </a:r>
            <a:r>
              <a:rPr dirty="0" sz="2800" spc="155">
                <a:latin typeface="Calibri"/>
                <a:cs typeface="Calibri"/>
              </a:rPr>
              <a:t>price </a:t>
            </a:r>
            <a:r>
              <a:rPr dirty="0" sz="2800" spc="190">
                <a:latin typeface="Calibri"/>
                <a:cs typeface="Calibri"/>
              </a:rPr>
              <a:t>by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135">
                <a:latin typeface="Calibri"/>
                <a:cs typeface="Calibri"/>
              </a:rPr>
              <a:t>$2.0M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4150" y="2410236"/>
            <a:ext cx="5826825" cy="203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54864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85"/>
              <a:t>Acknowledgements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62696" y="1463071"/>
            <a:ext cx="7211695" cy="348615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455930" indent="-443230">
              <a:lnSpc>
                <a:spcPct val="100000"/>
              </a:lnSpc>
              <a:spcBef>
                <a:spcPts val="615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35">
                <a:latin typeface="Calibri"/>
                <a:cs typeface="Calibri"/>
              </a:rPr>
              <a:t>Mike </a:t>
            </a:r>
            <a:r>
              <a:rPr dirty="0" sz="2800" spc="229">
                <a:latin typeface="Calibri"/>
                <a:cs typeface="Calibri"/>
              </a:rPr>
              <a:t>Logan </a:t>
            </a:r>
            <a:r>
              <a:rPr dirty="0" sz="2800" spc="40">
                <a:latin typeface="Calibri"/>
                <a:cs typeface="Calibri"/>
              </a:rPr>
              <a:t>-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140">
                <a:latin typeface="Calibri"/>
                <a:cs typeface="Calibri"/>
              </a:rPr>
              <a:t>Client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ct val="100000"/>
              </a:lnSpc>
              <a:spcBef>
                <a:spcPts val="515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80">
                <a:latin typeface="Calibri"/>
                <a:cs typeface="Calibri"/>
              </a:rPr>
              <a:t>Daniel </a:t>
            </a:r>
            <a:r>
              <a:rPr dirty="0" sz="2800" spc="175">
                <a:latin typeface="Calibri"/>
                <a:cs typeface="Calibri"/>
              </a:rPr>
              <a:t>Block </a:t>
            </a:r>
            <a:r>
              <a:rPr dirty="0" sz="2800" spc="40">
                <a:latin typeface="Calibri"/>
                <a:cs typeface="Calibri"/>
              </a:rPr>
              <a:t>-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140">
                <a:latin typeface="Calibri"/>
                <a:cs typeface="Calibri"/>
              </a:rPr>
              <a:t>Client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50">
                <a:latin typeface="Calibri"/>
                <a:cs typeface="Calibri"/>
              </a:rPr>
              <a:t>Jason </a:t>
            </a:r>
            <a:r>
              <a:rPr dirty="0" sz="2800" spc="200">
                <a:latin typeface="Calibri"/>
                <a:cs typeface="Calibri"/>
              </a:rPr>
              <a:t>Campbell </a:t>
            </a:r>
            <a:r>
              <a:rPr dirty="0" sz="2800" spc="40">
                <a:latin typeface="Calibri"/>
                <a:cs typeface="Calibri"/>
              </a:rPr>
              <a:t>-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140">
                <a:latin typeface="Calibri"/>
                <a:cs typeface="Calibri"/>
              </a:rPr>
              <a:t>Client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210">
                <a:latin typeface="Calibri"/>
                <a:cs typeface="Calibri"/>
              </a:rPr>
              <a:t>Dave </a:t>
            </a:r>
            <a:r>
              <a:rPr dirty="0" sz="2800" spc="195">
                <a:latin typeface="Calibri"/>
                <a:cs typeface="Calibri"/>
              </a:rPr>
              <a:t>Nelson </a:t>
            </a:r>
            <a:r>
              <a:rPr dirty="0" sz="2800" spc="40">
                <a:latin typeface="Calibri"/>
                <a:cs typeface="Calibri"/>
              </a:rPr>
              <a:t>-</a:t>
            </a:r>
            <a:r>
              <a:rPr dirty="0" sz="2800" spc="-150">
                <a:latin typeface="Calibri"/>
                <a:cs typeface="Calibri"/>
              </a:rPr>
              <a:t> </a:t>
            </a:r>
            <a:r>
              <a:rPr dirty="0" sz="2800" spc="165">
                <a:latin typeface="Calibri"/>
                <a:cs typeface="Calibri"/>
              </a:rPr>
              <a:t>Advisor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60">
                <a:latin typeface="Calibri"/>
                <a:cs typeface="Calibri"/>
              </a:rPr>
              <a:t>Terry </a:t>
            </a:r>
            <a:r>
              <a:rPr dirty="0" sz="2800" spc="155">
                <a:latin typeface="Calibri"/>
                <a:cs typeface="Calibri"/>
              </a:rPr>
              <a:t>Flower </a:t>
            </a:r>
            <a:r>
              <a:rPr dirty="0" sz="2800" spc="40">
                <a:latin typeface="Calibri"/>
                <a:cs typeface="Calibri"/>
              </a:rPr>
              <a:t>- </a:t>
            </a:r>
            <a:r>
              <a:rPr dirty="0" sz="2800" spc="125">
                <a:latin typeface="Calibri"/>
                <a:cs typeface="Calibri"/>
              </a:rPr>
              <a:t>City </a:t>
            </a:r>
            <a:r>
              <a:rPr dirty="0" sz="2800" spc="150">
                <a:latin typeface="Calibri"/>
                <a:cs typeface="Calibri"/>
              </a:rPr>
              <a:t>of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210">
                <a:latin typeface="Calibri"/>
                <a:cs typeface="Calibri"/>
              </a:rPr>
              <a:t>Escanaba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90">
                <a:latin typeface="Calibri"/>
                <a:cs typeface="Calibri"/>
              </a:rPr>
              <a:t>Jim </a:t>
            </a:r>
            <a:r>
              <a:rPr dirty="0" sz="2800" spc="210">
                <a:latin typeface="Calibri"/>
                <a:cs typeface="Calibri"/>
              </a:rPr>
              <a:t>Sharpe </a:t>
            </a:r>
            <a:r>
              <a:rPr dirty="0" sz="2800" spc="40">
                <a:latin typeface="Calibri"/>
                <a:cs typeface="Calibri"/>
              </a:rPr>
              <a:t>- </a:t>
            </a:r>
            <a:r>
              <a:rPr dirty="0" sz="2800" spc="210">
                <a:latin typeface="Calibri"/>
                <a:cs typeface="Calibri"/>
              </a:rPr>
              <a:t>Sharpe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175">
                <a:latin typeface="Calibri"/>
                <a:cs typeface="Calibri"/>
              </a:rPr>
              <a:t>Engineering</a:t>
            </a:r>
            <a:endParaRPr sz="2800">
              <a:latin typeface="Calibri"/>
              <a:cs typeface="Calibri"/>
            </a:endParaRPr>
          </a:p>
          <a:p>
            <a:pPr marL="455930" indent="-44323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455930" algn="l"/>
                <a:tab pos="456565" algn="l"/>
              </a:tabLst>
            </a:pPr>
            <a:r>
              <a:rPr dirty="0" sz="2800" spc="155">
                <a:latin typeface="Calibri"/>
                <a:cs typeface="Calibri"/>
              </a:rPr>
              <a:t>Joseph </a:t>
            </a:r>
            <a:r>
              <a:rPr dirty="0" sz="2800" spc="160">
                <a:latin typeface="Calibri"/>
                <a:cs typeface="Calibri"/>
              </a:rPr>
              <a:t>Foster </a:t>
            </a:r>
            <a:r>
              <a:rPr dirty="0" sz="2800" spc="40">
                <a:latin typeface="Calibri"/>
                <a:cs typeface="Calibri"/>
              </a:rPr>
              <a:t>- </a:t>
            </a:r>
            <a:r>
              <a:rPr dirty="0" sz="2800" spc="180">
                <a:latin typeface="Calibri"/>
                <a:cs typeface="Calibri"/>
              </a:rPr>
              <a:t>MTU </a:t>
            </a:r>
            <a:r>
              <a:rPr dirty="0" sz="2800" spc="175">
                <a:latin typeface="Calibri"/>
                <a:cs typeface="Calibri"/>
              </a:rPr>
              <a:t>Surveying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155">
                <a:latin typeface="Calibri"/>
                <a:cs typeface="Calibri"/>
              </a:rPr>
              <a:t>Instructor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34322" y="6238832"/>
            <a:ext cx="337770" cy="41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4028" y="6346057"/>
            <a:ext cx="2833489" cy="161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76079" y="1284164"/>
            <a:ext cx="423354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5"/>
              <a:t>Questions?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10056" y="4290614"/>
            <a:ext cx="2769870" cy="159512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 marL="12700" marR="5080" indent="-1270">
              <a:lnSpc>
                <a:spcPts val="3000"/>
              </a:lnSpc>
              <a:spcBef>
                <a:spcPts val="500"/>
              </a:spcBef>
            </a:pPr>
            <a:r>
              <a:rPr dirty="0" sz="2800" spc="35" i="1">
                <a:latin typeface="Calibri"/>
                <a:cs typeface="Calibri"/>
              </a:rPr>
              <a:t>Alex </a:t>
            </a:r>
            <a:r>
              <a:rPr dirty="0" sz="2800" spc="120" i="1">
                <a:latin typeface="Calibri"/>
                <a:cs typeface="Calibri"/>
              </a:rPr>
              <a:t>Christmas  </a:t>
            </a:r>
            <a:r>
              <a:rPr dirty="0" sz="2800" spc="140" i="1">
                <a:latin typeface="Calibri"/>
                <a:cs typeface="Calibri"/>
              </a:rPr>
              <a:t>Brendan</a:t>
            </a:r>
            <a:r>
              <a:rPr dirty="0" sz="2800" spc="15" i="1">
                <a:latin typeface="Calibri"/>
                <a:cs typeface="Calibri"/>
              </a:rPr>
              <a:t> </a:t>
            </a:r>
            <a:r>
              <a:rPr dirty="0" sz="2800" spc="130" i="1">
                <a:latin typeface="Calibri"/>
                <a:cs typeface="Calibri"/>
              </a:rPr>
              <a:t>Gardner  </a:t>
            </a:r>
            <a:r>
              <a:rPr dirty="0" sz="2800" spc="65" i="1">
                <a:latin typeface="Calibri"/>
                <a:cs typeface="Calibri"/>
              </a:rPr>
              <a:t>Max </a:t>
            </a:r>
            <a:r>
              <a:rPr dirty="0" sz="2800" spc="70" i="1">
                <a:latin typeface="Calibri"/>
                <a:cs typeface="Calibri"/>
              </a:rPr>
              <a:t>Maloney  </a:t>
            </a:r>
            <a:r>
              <a:rPr dirty="0" sz="2800" spc="40" i="1">
                <a:latin typeface="Calibri"/>
                <a:cs typeface="Calibri"/>
              </a:rPr>
              <a:t>Jack</a:t>
            </a:r>
            <a:r>
              <a:rPr dirty="0" sz="2800" spc="75" i="1">
                <a:latin typeface="Calibri"/>
                <a:cs typeface="Calibri"/>
              </a:rPr>
              <a:t> </a:t>
            </a:r>
            <a:r>
              <a:rPr dirty="0" sz="2800" spc="110" i="1">
                <a:latin typeface="Calibri"/>
                <a:cs typeface="Calibri"/>
              </a:rPr>
              <a:t>Seilsopour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0486" y="2548071"/>
            <a:ext cx="3243813" cy="118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45000" y="2535371"/>
            <a:ext cx="3302000" cy="1206500"/>
          </a:xfrm>
          <a:custGeom>
            <a:avLst/>
            <a:gdLst/>
            <a:ahLst/>
            <a:cxnLst/>
            <a:rect l="l" t="t" r="r" b="b"/>
            <a:pathLst>
              <a:path w="3302000" h="1206500">
                <a:moveTo>
                  <a:pt x="0" y="0"/>
                </a:moveTo>
                <a:lnTo>
                  <a:pt x="3301999" y="0"/>
                </a:lnTo>
                <a:lnTo>
                  <a:pt x="3301999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7363" y="2548074"/>
            <a:ext cx="2597212" cy="1181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67436" y="2853775"/>
            <a:ext cx="2775987" cy="569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225" y="876726"/>
            <a:ext cx="4700149" cy="510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2462" y="871963"/>
            <a:ext cx="4709795" cy="5114290"/>
          </a:xfrm>
          <a:custGeom>
            <a:avLst/>
            <a:gdLst/>
            <a:ahLst/>
            <a:cxnLst/>
            <a:rect l="l" t="t" r="r" b="b"/>
            <a:pathLst>
              <a:path w="4709795" h="5114290">
                <a:moveTo>
                  <a:pt x="0" y="0"/>
                </a:moveTo>
                <a:lnTo>
                  <a:pt x="4709674" y="0"/>
                </a:lnTo>
                <a:lnTo>
                  <a:pt x="4709674" y="5114075"/>
                </a:lnTo>
                <a:lnTo>
                  <a:pt x="0" y="511407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04875" y="2489124"/>
            <a:ext cx="5678699" cy="3492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98524" y="2482774"/>
            <a:ext cx="5691505" cy="3505200"/>
          </a:xfrm>
          <a:custGeom>
            <a:avLst/>
            <a:gdLst/>
            <a:ahLst/>
            <a:cxnLst/>
            <a:rect l="l" t="t" r="r" b="b"/>
            <a:pathLst>
              <a:path w="5691505" h="3505200">
                <a:moveTo>
                  <a:pt x="0" y="0"/>
                </a:moveTo>
                <a:lnTo>
                  <a:pt x="5691399" y="0"/>
                </a:lnTo>
                <a:lnTo>
                  <a:pt x="5691399" y="3504849"/>
                </a:lnTo>
                <a:lnTo>
                  <a:pt x="0" y="350484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13054" y="1079727"/>
            <a:ext cx="31115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90"/>
              <a:t>Questions?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56730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/>
              <a:t>Project</a:t>
            </a:r>
            <a:r>
              <a:rPr dirty="0" sz="4400" spc="-340"/>
              <a:t> </a:t>
            </a:r>
            <a:r>
              <a:rPr dirty="0" sz="4400" spc="-25"/>
              <a:t>Introduction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9374" y="1854138"/>
            <a:ext cx="3906520" cy="274447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79095" marR="633095" indent="-366395">
              <a:lnSpc>
                <a:spcPts val="3050"/>
              </a:lnSpc>
              <a:spcBef>
                <a:spcPts val="459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210">
                <a:latin typeface="Calibri"/>
                <a:cs typeface="Calibri"/>
              </a:rPr>
              <a:t>Escanaba </a:t>
            </a:r>
            <a:r>
              <a:rPr dirty="0" sz="2800" spc="130">
                <a:latin typeface="Calibri"/>
                <a:cs typeface="Calibri"/>
              </a:rPr>
              <a:t>&amp; </a:t>
            </a:r>
            <a:r>
              <a:rPr dirty="0" sz="2800" spc="210">
                <a:latin typeface="Calibri"/>
                <a:cs typeface="Calibri"/>
              </a:rPr>
              <a:t>Lake  </a:t>
            </a:r>
            <a:r>
              <a:rPr dirty="0" sz="2800" spc="185">
                <a:latin typeface="Calibri"/>
                <a:cs typeface="Calibri"/>
              </a:rPr>
              <a:t>Superior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170">
                <a:latin typeface="Calibri"/>
                <a:cs typeface="Calibri"/>
              </a:rPr>
              <a:t>Railroad</a:t>
            </a:r>
            <a:endParaRPr sz="2800">
              <a:latin typeface="Calibri"/>
              <a:cs typeface="Calibri"/>
            </a:endParaRPr>
          </a:p>
          <a:p>
            <a:pPr marL="379095" indent="-366395">
              <a:lnSpc>
                <a:spcPts val="2770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5">
                <a:latin typeface="Calibri"/>
                <a:cs typeface="Calibri"/>
              </a:rPr>
              <a:t>Contract </a:t>
            </a:r>
            <a:r>
              <a:rPr dirty="0" sz="2800" spc="175">
                <a:latin typeface="Calibri"/>
                <a:cs typeface="Calibri"/>
              </a:rPr>
              <a:t>Repair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229">
                <a:latin typeface="Calibri"/>
                <a:cs typeface="Calibri"/>
              </a:rPr>
              <a:t>Shop</a:t>
            </a:r>
            <a:endParaRPr sz="2800">
              <a:latin typeface="Calibri"/>
              <a:cs typeface="Calibri"/>
            </a:endParaRPr>
          </a:p>
          <a:p>
            <a:pPr marL="379095" indent="-366395">
              <a:lnSpc>
                <a:spcPts val="3000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0">
                <a:latin typeface="Calibri"/>
                <a:cs typeface="Calibri"/>
              </a:rPr>
              <a:t>Existing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 spc="130">
                <a:latin typeface="Calibri"/>
                <a:cs typeface="Calibri"/>
              </a:rPr>
              <a:t>Site</a:t>
            </a:r>
            <a:endParaRPr sz="2800">
              <a:latin typeface="Calibri"/>
              <a:cs typeface="Calibri"/>
            </a:endParaRPr>
          </a:p>
          <a:p>
            <a:pPr marL="379095" marR="25400" indent="-366395">
              <a:lnSpc>
                <a:spcPts val="3000"/>
              </a:lnSpc>
              <a:spcBef>
                <a:spcPts val="22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0">
                <a:latin typeface="Calibri"/>
                <a:cs typeface="Calibri"/>
              </a:rPr>
              <a:t>Railcars </a:t>
            </a:r>
            <a:r>
              <a:rPr dirty="0" sz="2800" spc="204">
                <a:latin typeface="Calibri"/>
                <a:cs typeface="Calibri"/>
              </a:rPr>
              <a:t>need </a:t>
            </a:r>
            <a:r>
              <a:rPr dirty="0" sz="2800" spc="130">
                <a:latin typeface="Calibri"/>
                <a:cs typeface="Calibri"/>
              </a:rPr>
              <a:t>to </a:t>
            </a:r>
            <a:r>
              <a:rPr dirty="0" sz="2800" spc="204">
                <a:latin typeface="Calibri"/>
                <a:cs typeface="Calibri"/>
              </a:rPr>
              <a:t>be  </a:t>
            </a:r>
            <a:r>
              <a:rPr dirty="0" sz="2800" spc="160">
                <a:latin typeface="Calibri"/>
                <a:cs typeface="Calibri"/>
              </a:rPr>
              <a:t>stored/staged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170">
                <a:latin typeface="Calibri"/>
                <a:cs typeface="Calibri"/>
              </a:rPr>
              <a:t>before  </a:t>
            </a:r>
            <a:r>
              <a:rPr dirty="0" sz="2800" spc="210">
                <a:latin typeface="Calibri"/>
                <a:cs typeface="Calibri"/>
              </a:rPr>
              <a:t>shopping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08125" y="1834237"/>
            <a:ext cx="6095999" cy="2911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01775" y="1827887"/>
            <a:ext cx="6108700" cy="2924175"/>
          </a:xfrm>
          <a:custGeom>
            <a:avLst/>
            <a:gdLst/>
            <a:ahLst/>
            <a:cxnLst/>
            <a:rect l="l" t="t" r="r" b="b"/>
            <a:pathLst>
              <a:path w="6108700" h="2924175">
                <a:moveTo>
                  <a:pt x="0" y="0"/>
                </a:moveTo>
                <a:lnTo>
                  <a:pt x="6108699" y="0"/>
                </a:lnTo>
                <a:lnTo>
                  <a:pt x="6108699" y="2923930"/>
                </a:lnTo>
                <a:lnTo>
                  <a:pt x="0" y="292393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844449" y="6285521"/>
            <a:ext cx="113284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95">
                <a:latin typeface="Calibri"/>
                <a:cs typeface="Calibri"/>
              </a:rPr>
              <a:t>Max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80">
                <a:latin typeface="Calibri"/>
                <a:cs typeface="Calibri"/>
              </a:rPr>
              <a:t>Maloney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50380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5"/>
              <a:t>Site </a:t>
            </a:r>
            <a:r>
              <a:rPr dirty="0" sz="4400" spc="-125"/>
              <a:t>Visit </a:t>
            </a:r>
            <a:r>
              <a:rPr dirty="0" sz="4400" spc="20"/>
              <a:t>&amp;</a:t>
            </a:r>
            <a:r>
              <a:rPr dirty="0" sz="4400" spc="-755"/>
              <a:t> </a:t>
            </a:r>
            <a:r>
              <a:rPr dirty="0" sz="4400" spc="-45"/>
              <a:t>Survey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9374" y="1854138"/>
            <a:ext cx="3656329" cy="264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3204"/>
              </a:lnSpc>
              <a:spcBef>
                <a:spcPts val="10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30">
                <a:latin typeface="Calibri"/>
                <a:cs typeface="Calibri"/>
              </a:rPr>
              <a:t>Site </a:t>
            </a:r>
            <a:r>
              <a:rPr dirty="0" sz="2800" spc="95">
                <a:latin typeface="Calibri"/>
                <a:cs typeface="Calibri"/>
              </a:rPr>
              <a:t>Visit </a:t>
            </a:r>
            <a:r>
              <a:rPr dirty="0" sz="2800" spc="150">
                <a:latin typeface="Calibri"/>
                <a:cs typeface="Calibri"/>
              </a:rPr>
              <a:t>in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150">
                <a:latin typeface="Calibri"/>
                <a:cs typeface="Calibri"/>
              </a:rPr>
              <a:t>January</a:t>
            </a:r>
            <a:endParaRPr sz="2800">
              <a:latin typeface="Calibri"/>
              <a:cs typeface="Calibri"/>
            </a:endParaRPr>
          </a:p>
          <a:p>
            <a:pPr marL="379095" indent="-366395">
              <a:lnSpc>
                <a:spcPts val="3050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70">
                <a:latin typeface="Calibri"/>
                <a:cs typeface="Calibri"/>
              </a:rPr>
              <a:t>Horizontal</a:t>
            </a:r>
            <a:r>
              <a:rPr dirty="0" sz="2800" spc="70">
                <a:latin typeface="Calibri"/>
                <a:cs typeface="Calibri"/>
              </a:rPr>
              <a:t> </a:t>
            </a:r>
            <a:r>
              <a:rPr dirty="0" sz="2800" spc="180">
                <a:latin typeface="Calibri"/>
                <a:cs typeface="Calibri"/>
              </a:rPr>
              <a:t>Survey</a:t>
            </a:r>
            <a:endParaRPr sz="2800">
              <a:latin typeface="Calibri"/>
              <a:cs typeface="Calibri"/>
            </a:endParaRPr>
          </a:p>
          <a:p>
            <a:pPr lvl="1" marL="836294" indent="-366395">
              <a:lnSpc>
                <a:spcPts val="2600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135">
                <a:latin typeface="Calibri"/>
                <a:cs typeface="Calibri"/>
              </a:rPr>
              <a:t>Existing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125">
                <a:latin typeface="Calibri"/>
                <a:cs typeface="Calibri"/>
              </a:rPr>
              <a:t>track</a:t>
            </a:r>
            <a:endParaRPr sz="2400">
              <a:latin typeface="Calibri"/>
              <a:cs typeface="Calibri"/>
            </a:endParaRPr>
          </a:p>
          <a:p>
            <a:pPr lvl="1" marL="836294" indent="-366395">
              <a:lnSpc>
                <a:spcPts val="2600"/>
              </a:lnSpc>
              <a:buSzPct val="75000"/>
              <a:buFont typeface="Arial"/>
              <a:buChar char="○"/>
              <a:tabLst>
                <a:tab pos="836294" algn="l"/>
                <a:tab pos="836930" algn="l"/>
              </a:tabLst>
            </a:pPr>
            <a:r>
              <a:rPr dirty="0" sz="2400" spc="165">
                <a:latin typeface="Calibri"/>
                <a:cs typeface="Calibri"/>
              </a:rPr>
              <a:t>Turnouts</a:t>
            </a:r>
            <a:endParaRPr sz="2400">
              <a:latin typeface="Calibri"/>
              <a:cs typeface="Calibri"/>
            </a:endParaRPr>
          </a:p>
          <a:p>
            <a:pPr marL="379095" indent="-366395">
              <a:lnSpc>
                <a:spcPts val="3025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5">
                <a:latin typeface="Calibri"/>
                <a:cs typeface="Calibri"/>
              </a:rPr>
              <a:t>Generally </a:t>
            </a:r>
            <a:r>
              <a:rPr dirty="0" sz="2800" spc="140">
                <a:latin typeface="Calibri"/>
                <a:cs typeface="Calibri"/>
              </a:rPr>
              <a:t>ﬂat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125">
                <a:latin typeface="Calibri"/>
                <a:cs typeface="Calibri"/>
              </a:rPr>
              <a:t>site</a:t>
            </a:r>
            <a:endParaRPr sz="2800">
              <a:latin typeface="Calibri"/>
              <a:cs typeface="Calibri"/>
            </a:endParaRPr>
          </a:p>
          <a:p>
            <a:pPr marL="379095" marR="5080" indent="-366395">
              <a:lnSpc>
                <a:spcPts val="3000"/>
              </a:lnSpc>
              <a:spcBef>
                <a:spcPts val="219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0">
                <a:latin typeface="Calibri"/>
                <a:cs typeface="Calibri"/>
              </a:rPr>
              <a:t>Existing </a:t>
            </a:r>
            <a:r>
              <a:rPr dirty="0" sz="2800" spc="150">
                <a:latin typeface="Calibri"/>
                <a:cs typeface="Calibri"/>
              </a:rPr>
              <a:t>track </a:t>
            </a:r>
            <a:r>
              <a:rPr dirty="0" sz="2800" spc="165">
                <a:latin typeface="Calibri"/>
                <a:cs typeface="Calibri"/>
              </a:rPr>
              <a:t>not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150">
                <a:latin typeface="Calibri"/>
                <a:cs typeface="Calibri"/>
              </a:rPr>
              <a:t>of  </a:t>
            </a:r>
            <a:r>
              <a:rPr dirty="0" sz="2800" spc="190">
                <a:latin typeface="Calibri"/>
                <a:cs typeface="Calibri"/>
              </a:rPr>
              <a:t>high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195">
                <a:latin typeface="Calibri"/>
                <a:cs typeface="Calibri"/>
              </a:rPr>
              <a:t>standard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08974" y="2009776"/>
            <a:ext cx="5391150" cy="2838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02624" y="2003426"/>
            <a:ext cx="5403850" cy="2851150"/>
          </a:xfrm>
          <a:custGeom>
            <a:avLst/>
            <a:gdLst/>
            <a:ahLst/>
            <a:cxnLst/>
            <a:rect l="l" t="t" r="r" b="b"/>
            <a:pathLst>
              <a:path w="5403850" h="2851150">
                <a:moveTo>
                  <a:pt x="0" y="0"/>
                </a:moveTo>
                <a:lnTo>
                  <a:pt x="5403850" y="0"/>
                </a:lnTo>
                <a:lnTo>
                  <a:pt x="5403850" y="2851149"/>
                </a:lnTo>
                <a:lnTo>
                  <a:pt x="0" y="285114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844449" y="6285521"/>
            <a:ext cx="113284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95">
                <a:latin typeface="Calibri"/>
                <a:cs typeface="Calibri"/>
              </a:rPr>
              <a:t>Max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80">
                <a:latin typeface="Calibri"/>
                <a:cs typeface="Calibri"/>
              </a:rPr>
              <a:t>Maloney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53467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30"/>
              <a:t>Existing</a:t>
            </a:r>
            <a:r>
              <a:rPr dirty="0" sz="4400" spc="-335"/>
              <a:t> </a:t>
            </a:r>
            <a:r>
              <a:rPr dirty="0" sz="4400" spc="-105"/>
              <a:t>Conditions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20099" y="1854151"/>
            <a:ext cx="4048760" cy="3392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6395">
              <a:lnSpc>
                <a:spcPts val="3204"/>
              </a:lnSpc>
              <a:spcBef>
                <a:spcPts val="100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204">
                <a:latin typeface="Calibri"/>
                <a:cs typeface="Calibri"/>
              </a:rPr>
              <a:t>E&amp;LS </a:t>
            </a:r>
            <a:r>
              <a:rPr dirty="0" sz="2800" spc="210">
                <a:latin typeface="Calibri"/>
                <a:cs typeface="Calibri"/>
              </a:rPr>
              <a:t>boundary </a:t>
            </a:r>
            <a:r>
              <a:rPr dirty="0" sz="2800" spc="40">
                <a:latin typeface="Calibri"/>
                <a:cs typeface="Calibri"/>
              </a:rPr>
              <a:t>-</a:t>
            </a:r>
            <a:r>
              <a:rPr dirty="0" sz="2800" spc="-195">
                <a:latin typeface="Calibri"/>
                <a:cs typeface="Calibri"/>
              </a:rPr>
              <a:t> </a:t>
            </a:r>
            <a:r>
              <a:rPr dirty="0" sz="2800" spc="175">
                <a:latin typeface="Calibri"/>
                <a:cs typeface="Calibri"/>
              </a:rPr>
              <a:t>blue</a:t>
            </a:r>
            <a:endParaRPr sz="2800">
              <a:latin typeface="Calibri"/>
              <a:cs typeface="Calibri"/>
            </a:endParaRPr>
          </a:p>
          <a:p>
            <a:pPr marL="379095" indent="-366395">
              <a:lnSpc>
                <a:spcPts val="3025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0">
                <a:latin typeface="Calibri"/>
                <a:cs typeface="Calibri"/>
              </a:rPr>
              <a:t>Existing </a:t>
            </a:r>
            <a:r>
              <a:rPr dirty="0" sz="2800" spc="150">
                <a:latin typeface="Calibri"/>
                <a:cs typeface="Calibri"/>
              </a:rPr>
              <a:t>track </a:t>
            </a:r>
            <a:r>
              <a:rPr dirty="0" sz="2800" spc="40">
                <a:latin typeface="Calibri"/>
                <a:cs typeface="Calibri"/>
              </a:rPr>
              <a:t>-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 spc="204">
                <a:latin typeface="Calibri"/>
                <a:cs typeface="Calibri"/>
              </a:rPr>
              <a:t>orange</a:t>
            </a:r>
            <a:endParaRPr sz="2800">
              <a:latin typeface="Calibri"/>
              <a:cs typeface="Calibri"/>
            </a:endParaRPr>
          </a:p>
          <a:p>
            <a:pPr marL="379095" indent="-366395">
              <a:lnSpc>
                <a:spcPts val="3180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215">
                <a:latin typeface="Calibri"/>
                <a:cs typeface="Calibri"/>
              </a:rPr>
              <a:t>Car </a:t>
            </a:r>
            <a:r>
              <a:rPr dirty="0" sz="2800" spc="229">
                <a:latin typeface="Calibri"/>
                <a:cs typeface="Calibri"/>
              </a:rPr>
              <a:t>shop </a:t>
            </a:r>
            <a:r>
              <a:rPr dirty="0" sz="2800" spc="40">
                <a:latin typeface="Calibri"/>
                <a:cs typeface="Calibri"/>
              </a:rPr>
              <a:t>-</a:t>
            </a:r>
            <a:r>
              <a:rPr dirty="0" sz="2800" spc="-200">
                <a:latin typeface="Calibri"/>
                <a:cs typeface="Calibri"/>
              </a:rPr>
              <a:t> </a:t>
            </a:r>
            <a:r>
              <a:rPr dirty="0" sz="2800" spc="180">
                <a:latin typeface="Calibri"/>
                <a:cs typeface="Calibri"/>
              </a:rPr>
              <a:t>pink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●"/>
            </a:pPr>
            <a:endParaRPr sz="4050">
              <a:latin typeface="Times New Roman"/>
              <a:cs typeface="Times New Roman"/>
            </a:endParaRPr>
          </a:p>
          <a:p>
            <a:pPr marL="379095" indent="-366395">
              <a:lnSpc>
                <a:spcPts val="3204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200">
                <a:latin typeface="Calibri"/>
                <a:cs typeface="Calibri"/>
              </a:rPr>
              <a:t>Oddly </a:t>
            </a:r>
            <a:r>
              <a:rPr dirty="0" sz="2800" spc="220">
                <a:latin typeface="Calibri"/>
                <a:cs typeface="Calibri"/>
              </a:rPr>
              <a:t>shaped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125">
                <a:latin typeface="Calibri"/>
                <a:cs typeface="Calibri"/>
              </a:rPr>
              <a:t>site</a:t>
            </a:r>
            <a:endParaRPr sz="2800">
              <a:latin typeface="Calibri"/>
              <a:cs typeface="Calibri"/>
            </a:endParaRPr>
          </a:p>
          <a:p>
            <a:pPr marL="379095" marR="492759" indent="-366395">
              <a:lnSpc>
                <a:spcPts val="3000"/>
              </a:lnSpc>
              <a:spcBef>
                <a:spcPts val="245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45">
                <a:latin typeface="Calibri"/>
                <a:cs typeface="Calibri"/>
              </a:rPr>
              <a:t>Mainline parallel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125">
                <a:latin typeface="Calibri"/>
                <a:cs typeface="Calibri"/>
              </a:rPr>
              <a:t>to  </a:t>
            </a:r>
            <a:r>
              <a:rPr dirty="0" sz="2800" spc="190">
                <a:latin typeface="Calibri"/>
                <a:cs typeface="Calibri"/>
              </a:rPr>
              <a:t>southern </a:t>
            </a:r>
            <a:r>
              <a:rPr dirty="0" sz="2800" spc="170">
                <a:latin typeface="Calibri"/>
                <a:cs typeface="Calibri"/>
              </a:rPr>
              <a:t>property  </a:t>
            </a:r>
            <a:r>
              <a:rPr dirty="0" sz="2800" spc="210">
                <a:latin typeface="Calibri"/>
                <a:cs typeface="Calibri"/>
              </a:rPr>
              <a:t>boundary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441463"/>
            <a:ext cx="4893018" cy="469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89650" y="1435113"/>
            <a:ext cx="4906010" cy="4704715"/>
          </a:xfrm>
          <a:custGeom>
            <a:avLst/>
            <a:gdLst/>
            <a:ahLst/>
            <a:cxnLst/>
            <a:rect l="l" t="t" r="r" b="b"/>
            <a:pathLst>
              <a:path w="4906009" h="4704715">
                <a:moveTo>
                  <a:pt x="0" y="0"/>
                </a:moveTo>
                <a:lnTo>
                  <a:pt x="4905718" y="0"/>
                </a:lnTo>
                <a:lnTo>
                  <a:pt x="4905718" y="4704275"/>
                </a:lnTo>
                <a:lnTo>
                  <a:pt x="0" y="4704275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844449" y="6285521"/>
            <a:ext cx="113284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95">
                <a:latin typeface="Calibri"/>
                <a:cs typeface="Calibri"/>
              </a:rPr>
              <a:t>Max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80">
                <a:latin typeface="Calibri"/>
                <a:cs typeface="Calibri"/>
              </a:rPr>
              <a:t>Maloney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99085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30"/>
              <a:t>Existing </a:t>
            </a:r>
            <a:r>
              <a:rPr dirty="0" sz="4400" spc="-105"/>
              <a:t>Conditions </a:t>
            </a:r>
            <a:r>
              <a:rPr dirty="0" sz="4400" spc="90"/>
              <a:t>- </a:t>
            </a:r>
            <a:r>
              <a:rPr dirty="0" sz="4400" spc="-114"/>
              <a:t>Track</a:t>
            </a:r>
            <a:r>
              <a:rPr dirty="0" sz="4400" spc="-990"/>
              <a:t> </a:t>
            </a:r>
            <a:r>
              <a:rPr dirty="0" sz="4400" spc="-60"/>
              <a:t>Capacity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9800" y="1803490"/>
          <a:ext cx="6062980" cy="297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634"/>
                <a:gridCol w="1169669"/>
                <a:gridCol w="949960"/>
                <a:gridCol w="3434715"/>
              </a:tblGrid>
              <a:tr h="346571">
                <a:tc>
                  <a:txBody>
                    <a:bodyPr/>
                    <a:lstStyle/>
                    <a:p>
                      <a:pPr marL="31750">
                        <a:lnSpc>
                          <a:spcPts val="2430"/>
                        </a:lnSpc>
                      </a:pPr>
                      <a:r>
                        <a:rPr dirty="0" sz="2200" spc="-45" b="1">
                          <a:latin typeface="Arial"/>
                          <a:cs typeface="Arial"/>
                        </a:rPr>
                        <a:t>Trk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430"/>
                        </a:lnSpc>
                      </a:pPr>
                      <a:r>
                        <a:rPr dirty="0" sz="2200" spc="-5" b="1">
                          <a:latin typeface="Arial"/>
                          <a:cs typeface="Arial"/>
                        </a:rPr>
                        <a:t>Length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2430"/>
                        </a:lnSpc>
                      </a:pPr>
                      <a:r>
                        <a:rPr dirty="0" sz="2200" spc="-5" b="1">
                          <a:latin typeface="Arial"/>
                          <a:cs typeface="Arial"/>
                        </a:rPr>
                        <a:t>Cars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430"/>
                        </a:lnSpc>
                      </a:pPr>
                      <a:r>
                        <a:rPr dirty="0" sz="2200" spc="-5" b="1">
                          <a:latin typeface="Arial"/>
                          <a:cs typeface="Arial"/>
                        </a:rPr>
                        <a:t>Notes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81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L3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883’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16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Staging</a:t>
                      </a:r>
                      <a:r>
                        <a:rPr dirty="0" sz="2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latin typeface="Arial"/>
                          <a:cs typeface="Arial"/>
                        </a:rPr>
                        <a:t>only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</a:tr>
              <a:tr h="381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L2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930’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16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Staging</a:t>
                      </a:r>
                      <a:r>
                        <a:rPr dirty="0" sz="2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latin typeface="Arial"/>
                          <a:cs typeface="Arial"/>
                        </a:rPr>
                        <a:t>only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</a:tr>
              <a:tr h="381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L1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985’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17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Staging</a:t>
                      </a:r>
                      <a:r>
                        <a:rPr dirty="0" sz="2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latin typeface="Arial"/>
                          <a:cs typeface="Arial"/>
                        </a:rPr>
                        <a:t>only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</a:tr>
              <a:tr h="381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1063’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19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Access to </a:t>
                      </a:r>
                      <a:r>
                        <a:rPr dirty="0" sz="2200">
                          <a:latin typeface="Arial"/>
                          <a:cs typeface="Arial"/>
                        </a:rPr>
                        <a:t>storage</a:t>
                      </a:r>
                      <a:r>
                        <a:rPr dirty="0" sz="22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latin typeface="Arial"/>
                          <a:cs typeface="Arial"/>
                        </a:rPr>
                        <a:t>building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</a:tr>
              <a:tr h="381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>
                          <a:latin typeface="Arial"/>
                          <a:cs typeface="Arial"/>
                        </a:rPr>
                        <a:t>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728’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13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Access to 2nd</a:t>
                      </a:r>
                      <a:r>
                        <a:rPr dirty="0" sz="2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latin typeface="Arial"/>
                          <a:cs typeface="Arial"/>
                        </a:rPr>
                        <a:t>building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</a:tr>
              <a:tr h="3810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573’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10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Access to 2nd</a:t>
                      </a:r>
                      <a:r>
                        <a:rPr dirty="0" sz="2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latin typeface="Arial"/>
                          <a:cs typeface="Arial"/>
                        </a:rPr>
                        <a:t>building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</a:tr>
              <a:tr h="346571">
                <a:tc>
                  <a:txBody>
                    <a:bodyPr/>
                    <a:lstStyle/>
                    <a:p>
                      <a:pPr marL="31750">
                        <a:lnSpc>
                          <a:spcPts val="2565"/>
                        </a:lnSpc>
                        <a:spcBef>
                          <a:spcPts val="60"/>
                        </a:spcBef>
                      </a:pPr>
                      <a:r>
                        <a:rPr dirty="0" sz="2200">
                          <a:latin typeface="Arial"/>
                          <a:cs typeface="Arial"/>
                        </a:rPr>
                        <a:t>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2565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568’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2565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10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565"/>
                        </a:lnSpc>
                        <a:spcBef>
                          <a:spcPts val="60"/>
                        </a:spcBef>
                      </a:pPr>
                      <a:r>
                        <a:rPr dirty="0" sz="2200" spc="-5">
                          <a:latin typeface="Arial"/>
                          <a:cs typeface="Arial"/>
                        </a:rPr>
                        <a:t>Access to 2nd</a:t>
                      </a:r>
                      <a:r>
                        <a:rPr dirty="0" sz="2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200" spc="-5">
                          <a:latin typeface="Arial"/>
                          <a:cs typeface="Arial"/>
                        </a:rPr>
                        <a:t>building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B="0" marT="762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48850" y="5147604"/>
            <a:ext cx="639889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dirty="0" sz="2200" spc="-5">
                <a:latin typeface="Arial"/>
                <a:cs typeface="Arial"/>
              </a:rPr>
              <a:t>Current Capacity: 68 </a:t>
            </a:r>
            <a:r>
              <a:rPr dirty="0" sz="2200">
                <a:latin typeface="Arial"/>
                <a:cs typeface="Arial"/>
              </a:rPr>
              <a:t>railcars </a:t>
            </a:r>
            <a:r>
              <a:rPr dirty="0" sz="2200" spc="-5">
                <a:latin typeface="Arial"/>
                <a:cs typeface="Arial"/>
              </a:rPr>
              <a:t>of dedicated </a:t>
            </a:r>
            <a:r>
              <a:rPr dirty="0" sz="2200">
                <a:latin typeface="Arial"/>
                <a:cs typeface="Arial"/>
              </a:rPr>
              <a:t>space  </a:t>
            </a:r>
            <a:r>
              <a:rPr dirty="0" sz="2200" spc="-5">
                <a:latin typeface="Arial"/>
                <a:cs typeface="Arial"/>
              </a:rPr>
              <a:t>Expansion Goal: add 85 </a:t>
            </a:r>
            <a:r>
              <a:rPr dirty="0" sz="2200">
                <a:latin typeface="Arial"/>
                <a:cs typeface="Arial"/>
              </a:rPr>
              <a:t>railcars </a:t>
            </a:r>
            <a:r>
              <a:rPr dirty="0" sz="2200" spc="-5">
                <a:latin typeface="Arial"/>
                <a:cs typeface="Arial"/>
              </a:rPr>
              <a:t>of dedicated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space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4375" y="1579325"/>
            <a:ext cx="2819924" cy="4436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08024" y="1572975"/>
            <a:ext cx="2832735" cy="4544695"/>
          </a:xfrm>
          <a:custGeom>
            <a:avLst/>
            <a:gdLst/>
            <a:ahLst/>
            <a:cxnLst/>
            <a:rect l="l" t="t" r="r" b="b"/>
            <a:pathLst>
              <a:path w="2832734" h="4544695">
                <a:moveTo>
                  <a:pt x="0" y="0"/>
                </a:moveTo>
                <a:lnTo>
                  <a:pt x="2832624" y="0"/>
                </a:lnTo>
                <a:lnTo>
                  <a:pt x="2832624" y="4544200"/>
                </a:lnTo>
                <a:lnTo>
                  <a:pt x="0" y="45442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844449" y="6285521"/>
            <a:ext cx="113284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95">
                <a:latin typeface="Calibri"/>
                <a:cs typeface="Calibri"/>
              </a:rPr>
              <a:t>Max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80">
                <a:latin typeface="Calibri"/>
                <a:cs typeface="Calibri"/>
              </a:rPr>
              <a:t>Maloney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841" y="589142"/>
            <a:ext cx="487108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75"/>
              <a:t>Design</a:t>
            </a:r>
            <a:r>
              <a:rPr dirty="0" sz="4400" spc="-335"/>
              <a:t> </a:t>
            </a:r>
            <a:r>
              <a:rPr dirty="0" sz="4400" spc="-50"/>
              <a:t>Standards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39374" y="1854138"/>
            <a:ext cx="4948555" cy="339217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79095" marR="1424940" indent="-366395">
              <a:lnSpc>
                <a:spcPts val="3050"/>
              </a:lnSpc>
              <a:spcBef>
                <a:spcPts val="459"/>
              </a:spcBef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285">
                <a:latin typeface="Calibri"/>
                <a:cs typeface="Calibri"/>
              </a:rPr>
              <a:t>CN </a:t>
            </a:r>
            <a:r>
              <a:rPr dirty="0" sz="2800" spc="155">
                <a:latin typeface="Calibri"/>
                <a:cs typeface="Calibri"/>
              </a:rPr>
              <a:t>Industrial</a:t>
            </a:r>
            <a:r>
              <a:rPr dirty="0" sz="2800" spc="-175">
                <a:latin typeface="Calibri"/>
                <a:cs typeface="Calibri"/>
              </a:rPr>
              <a:t> </a:t>
            </a:r>
            <a:r>
              <a:rPr dirty="0" sz="2800" spc="175">
                <a:latin typeface="Calibri"/>
                <a:cs typeface="Calibri"/>
              </a:rPr>
              <a:t>Track  </a:t>
            </a:r>
            <a:r>
              <a:rPr dirty="0" sz="2800" spc="200">
                <a:latin typeface="Calibri"/>
                <a:cs typeface="Calibri"/>
              </a:rPr>
              <a:t>Standards</a:t>
            </a:r>
            <a:endParaRPr sz="2800">
              <a:latin typeface="Calibri"/>
              <a:cs typeface="Calibri"/>
            </a:endParaRPr>
          </a:p>
          <a:p>
            <a:pPr marL="379095" indent="-366395">
              <a:lnSpc>
                <a:spcPts val="2770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5">
                <a:latin typeface="Calibri"/>
                <a:cs typeface="Calibri"/>
              </a:rPr>
              <a:t>AAR </a:t>
            </a:r>
            <a:r>
              <a:rPr dirty="0" sz="2800" spc="145">
                <a:latin typeface="Calibri"/>
                <a:cs typeface="Calibri"/>
              </a:rPr>
              <a:t>Plate </a:t>
            </a:r>
            <a:r>
              <a:rPr dirty="0" sz="2800" spc="320">
                <a:latin typeface="Calibri"/>
                <a:cs typeface="Calibri"/>
              </a:rPr>
              <a:t>H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165">
                <a:latin typeface="Calibri"/>
                <a:cs typeface="Calibri"/>
              </a:rPr>
              <a:t>clearance</a:t>
            </a:r>
            <a:endParaRPr sz="2800">
              <a:latin typeface="Calibri"/>
              <a:cs typeface="Calibri"/>
            </a:endParaRPr>
          </a:p>
          <a:p>
            <a:pPr marL="379095">
              <a:lnSpc>
                <a:spcPts val="3180"/>
              </a:lnSpc>
            </a:pPr>
            <a:r>
              <a:rPr dirty="0" sz="2800" spc="175">
                <a:latin typeface="Calibri"/>
                <a:cs typeface="Calibri"/>
              </a:rPr>
              <a:t>envelope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50">
              <a:latin typeface="Times New Roman"/>
              <a:cs typeface="Times New Roman"/>
            </a:endParaRPr>
          </a:p>
          <a:p>
            <a:pPr marL="379095" marR="5080" indent="-366395">
              <a:lnSpc>
                <a:spcPts val="3050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0">
                <a:latin typeface="Calibri"/>
                <a:cs typeface="Calibri"/>
              </a:rPr>
              <a:t>Existing </a:t>
            </a:r>
            <a:r>
              <a:rPr dirty="0" sz="2800" spc="140">
                <a:latin typeface="Calibri"/>
                <a:cs typeface="Calibri"/>
              </a:rPr>
              <a:t>15.5 </a:t>
            </a:r>
            <a:r>
              <a:rPr dirty="0" sz="2800" spc="229">
                <a:latin typeface="Calibri"/>
                <a:cs typeface="Calibri"/>
              </a:rPr>
              <a:t>and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165">
                <a:latin typeface="Calibri"/>
                <a:cs typeface="Calibri"/>
              </a:rPr>
              <a:t>17-degree  </a:t>
            </a:r>
            <a:r>
              <a:rPr dirty="0" sz="2800" spc="180">
                <a:latin typeface="Calibri"/>
                <a:cs typeface="Calibri"/>
              </a:rPr>
              <a:t>curves </a:t>
            </a:r>
            <a:r>
              <a:rPr dirty="0" sz="2800" spc="135">
                <a:latin typeface="Calibri"/>
                <a:cs typeface="Calibri"/>
              </a:rPr>
              <a:t>into </a:t>
            </a:r>
            <a:r>
              <a:rPr dirty="0" sz="2800" spc="170">
                <a:latin typeface="Calibri"/>
                <a:cs typeface="Calibri"/>
              </a:rPr>
              <a:t>car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229">
                <a:latin typeface="Calibri"/>
                <a:cs typeface="Calibri"/>
              </a:rPr>
              <a:t>shop</a:t>
            </a:r>
            <a:endParaRPr sz="2800">
              <a:latin typeface="Calibri"/>
              <a:cs typeface="Calibri"/>
            </a:endParaRPr>
          </a:p>
          <a:p>
            <a:pPr marL="379095" indent="-366395">
              <a:lnSpc>
                <a:spcPts val="2950"/>
              </a:lnSpc>
              <a:buSzPct val="64285"/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2800" spc="165">
                <a:latin typeface="Calibri"/>
                <a:cs typeface="Calibri"/>
              </a:rPr>
              <a:t>Several </a:t>
            </a:r>
            <a:r>
              <a:rPr dirty="0" sz="2800" spc="180">
                <a:latin typeface="Calibri"/>
                <a:cs typeface="Calibri"/>
              </a:rPr>
              <a:t>curved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175">
                <a:latin typeface="Calibri"/>
                <a:cs typeface="Calibri"/>
              </a:rPr>
              <a:t>turnouts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3195" y="1651249"/>
            <a:ext cx="3278638" cy="1425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33050" y="3637724"/>
            <a:ext cx="2605474" cy="238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26700" y="3631374"/>
            <a:ext cx="2618740" cy="2398395"/>
          </a:xfrm>
          <a:custGeom>
            <a:avLst/>
            <a:gdLst/>
            <a:ahLst/>
            <a:cxnLst/>
            <a:rect l="l" t="t" r="r" b="b"/>
            <a:pathLst>
              <a:path w="2618740" h="2398395">
                <a:moveTo>
                  <a:pt x="0" y="0"/>
                </a:moveTo>
                <a:lnTo>
                  <a:pt x="2618174" y="0"/>
                </a:lnTo>
                <a:lnTo>
                  <a:pt x="2618174" y="2398099"/>
                </a:lnTo>
                <a:lnTo>
                  <a:pt x="0" y="23980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33224" y="4830400"/>
            <a:ext cx="934719" cy="556895"/>
          </a:xfrm>
          <a:custGeom>
            <a:avLst/>
            <a:gdLst/>
            <a:ahLst/>
            <a:cxnLst/>
            <a:rect l="l" t="t" r="r" b="b"/>
            <a:pathLst>
              <a:path w="934720" h="556895">
                <a:moveTo>
                  <a:pt x="655949" y="556499"/>
                </a:moveTo>
                <a:lnTo>
                  <a:pt x="655949" y="417374"/>
                </a:lnTo>
                <a:lnTo>
                  <a:pt x="0" y="417374"/>
                </a:lnTo>
                <a:lnTo>
                  <a:pt x="0" y="139124"/>
                </a:lnTo>
                <a:lnTo>
                  <a:pt x="655949" y="139124"/>
                </a:lnTo>
                <a:lnTo>
                  <a:pt x="655949" y="0"/>
                </a:lnTo>
                <a:lnTo>
                  <a:pt x="934199" y="278249"/>
                </a:lnTo>
                <a:lnTo>
                  <a:pt x="655949" y="5564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33224" y="4830400"/>
            <a:ext cx="934719" cy="556895"/>
          </a:xfrm>
          <a:custGeom>
            <a:avLst/>
            <a:gdLst/>
            <a:ahLst/>
            <a:cxnLst/>
            <a:rect l="l" t="t" r="r" b="b"/>
            <a:pathLst>
              <a:path w="934720" h="556895">
                <a:moveTo>
                  <a:pt x="0" y="139124"/>
                </a:moveTo>
                <a:lnTo>
                  <a:pt x="655949" y="139124"/>
                </a:lnTo>
                <a:lnTo>
                  <a:pt x="655949" y="0"/>
                </a:lnTo>
                <a:lnTo>
                  <a:pt x="934199" y="278249"/>
                </a:lnTo>
                <a:lnTo>
                  <a:pt x="655949" y="556499"/>
                </a:lnTo>
                <a:lnTo>
                  <a:pt x="655949" y="417374"/>
                </a:lnTo>
                <a:lnTo>
                  <a:pt x="0" y="417374"/>
                </a:lnTo>
                <a:lnTo>
                  <a:pt x="0" y="139124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844449" y="6285521"/>
            <a:ext cx="1132840" cy="26797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400" spc="95">
                <a:latin typeface="Calibri"/>
                <a:cs typeface="Calibri"/>
              </a:rPr>
              <a:t>Max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80">
                <a:latin typeface="Calibri"/>
                <a:cs typeface="Calibri"/>
              </a:rPr>
              <a:t>Maloney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9960" y="1284164"/>
            <a:ext cx="489013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60" b="1">
                <a:latin typeface="Lucida Sans"/>
                <a:cs typeface="Lucida Sans"/>
              </a:rPr>
              <a:t>Track</a:t>
            </a:r>
            <a:r>
              <a:rPr dirty="0" sz="6000" spc="-409" b="1">
                <a:latin typeface="Lucida Sans"/>
                <a:cs typeface="Lucida Sans"/>
              </a:rPr>
              <a:t> </a:t>
            </a:r>
            <a:r>
              <a:rPr dirty="0" sz="6000" spc="-240" b="1">
                <a:latin typeface="Lucida Sans"/>
                <a:cs typeface="Lucida Sans"/>
              </a:rPr>
              <a:t>Design</a:t>
            </a:r>
            <a:endParaRPr sz="6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33143" y="4290614"/>
            <a:ext cx="23221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35" i="1">
                <a:latin typeface="Calibri"/>
                <a:cs typeface="Calibri"/>
              </a:rPr>
              <a:t>Alex</a:t>
            </a:r>
            <a:r>
              <a:rPr dirty="0" sz="2800" spc="20" i="1">
                <a:latin typeface="Calibri"/>
                <a:cs typeface="Calibri"/>
              </a:rPr>
              <a:t> </a:t>
            </a:r>
            <a:r>
              <a:rPr dirty="0" sz="2800" spc="120" i="1">
                <a:latin typeface="Calibri"/>
                <a:cs typeface="Calibri"/>
              </a:rPr>
              <a:t>Christmas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0486" y="2548071"/>
            <a:ext cx="3243813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45000" y="2535371"/>
            <a:ext cx="3302000" cy="1206500"/>
          </a:xfrm>
          <a:custGeom>
            <a:avLst/>
            <a:gdLst/>
            <a:ahLst/>
            <a:cxnLst/>
            <a:rect l="l" t="t" r="r" b="b"/>
            <a:pathLst>
              <a:path w="3302000" h="1206500">
                <a:moveTo>
                  <a:pt x="0" y="0"/>
                </a:moveTo>
                <a:lnTo>
                  <a:pt x="3301999" y="0"/>
                </a:lnTo>
                <a:lnTo>
                  <a:pt x="3301999" y="1206500"/>
                </a:lnTo>
                <a:lnTo>
                  <a:pt x="0" y="1206500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7363" y="2548074"/>
            <a:ext cx="2597212" cy="118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67436" y="2853775"/>
            <a:ext cx="2775987" cy="569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2020-04-29T12:16:57Z</dcterms:created>
  <dcterms:modified xsi:type="dcterms:W3CDTF">2020-04-29T12:16:57Z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2020-04-27T00:00:00Z</vt:filetime>
  </property>
  <property fmtid="{D5CDD505-2E9C-101B-9397-08002B2CF9AE}" pid="3" name="Creator">
    <vt:lpwstr>PDFium</vt:lpwstr>
  </property>
  <property fmtid="{D5CDD505-2E9C-101B-9397-08002B2CF9AE}" pid="4" name="LastSaved">
    <vt:filetime>2020-04-27T00:00:00Z</vt:filetime>
  </property>
</Properties>
</file>